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tags/tag6.xml" ContentType="application/vnd.openxmlformats-officedocument.presentationml.tags+xml"/>
  <Override PartName="/ppt/notesSlides/notesSlide3.xml" ContentType="application/vnd.openxmlformats-officedocument.presentationml.notesSlide+xml"/>
  <Override PartName="/ppt/tags/tag7.xml" ContentType="application/vnd.openxmlformats-officedocument.presentationml.tags+xml"/>
  <Override PartName="/ppt/notesSlides/notesSlide4.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8.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9.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10.xml" ContentType="application/vnd.openxmlformats-officedocument.presentationml.notesSlide+xml"/>
  <Override PartName="/ppt/tags/tag17.xml" ContentType="application/vnd.openxmlformats-officedocument.presentationml.tags+xml"/>
  <Override PartName="/ppt/notesSlides/notesSlide11.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12.xml" ContentType="application/vnd.openxmlformats-officedocument.presentationml.notesSlide+xml"/>
  <Override PartName="/ppt/tags/tag21.xml" ContentType="application/vnd.openxmlformats-officedocument.presentationml.tags+xml"/>
  <Override PartName="/ppt/notesSlides/notesSlide13.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tags/tag24.xml" ContentType="application/vnd.openxmlformats-officedocument.presentationml.tags+xml"/>
  <Override PartName="/ppt/notesSlides/notesSlide32.xml" ContentType="application/vnd.openxmlformats-officedocument.presentationml.notesSlide+xml"/>
  <Override PartName="/ppt/tags/tag25.xml" ContentType="application/vnd.openxmlformats-officedocument.presentationml.tags+xml"/>
  <Override PartName="/ppt/notesSlides/notesSlide33.xml" ContentType="application/vnd.openxmlformats-officedocument.presentationml.notesSlide+xml"/>
  <Override PartName="/ppt/tags/tag26.xml" ContentType="application/vnd.openxmlformats-officedocument.presentationml.tags+xml"/>
  <Override PartName="/ppt/notesSlides/notesSlide34.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35.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36.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37.xml" ContentType="application/vnd.openxmlformats-officedocument.presentationml.notesSlide+xml"/>
  <Override PartName="/ppt/tags/tag38.xml" ContentType="application/vnd.openxmlformats-officedocument.presentationml.tags+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60" r:id="rId4"/>
    <p:sldMasterId id="2147483779" r:id="rId5"/>
  </p:sldMasterIdLst>
  <p:notesMasterIdLst>
    <p:notesMasterId r:id="rId71"/>
  </p:notesMasterIdLst>
  <p:handoutMasterIdLst>
    <p:handoutMasterId r:id="rId72"/>
  </p:handoutMasterIdLst>
  <p:sldIdLst>
    <p:sldId id="333" r:id="rId6"/>
    <p:sldId id="293" r:id="rId7"/>
    <p:sldId id="257" r:id="rId8"/>
    <p:sldId id="258" r:id="rId9"/>
    <p:sldId id="296" r:id="rId10"/>
    <p:sldId id="297" r:id="rId11"/>
    <p:sldId id="298" r:id="rId12"/>
    <p:sldId id="299" r:id="rId13"/>
    <p:sldId id="262" r:id="rId14"/>
    <p:sldId id="303" r:id="rId15"/>
    <p:sldId id="314" r:id="rId16"/>
    <p:sldId id="304" r:id="rId17"/>
    <p:sldId id="307" r:id="rId18"/>
    <p:sldId id="308" r:id="rId19"/>
    <p:sldId id="376" r:id="rId20"/>
    <p:sldId id="309" r:id="rId21"/>
    <p:sldId id="315" r:id="rId22"/>
    <p:sldId id="377" r:id="rId23"/>
    <p:sldId id="378" r:id="rId24"/>
    <p:sldId id="316" r:id="rId25"/>
    <p:sldId id="318" r:id="rId26"/>
    <p:sldId id="317" r:id="rId27"/>
    <p:sldId id="319" r:id="rId28"/>
    <p:sldId id="320" r:id="rId29"/>
    <p:sldId id="321" r:id="rId30"/>
    <p:sldId id="322" r:id="rId31"/>
    <p:sldId id="323" r:id="rId32"/>
    <p:sldId id="324" r:id="rId33"/>
    <p:sldId id="295" r:id="rId34"/>
    <p:sldId id="263" r:id="rId35"/>
    <p:sldId id="379" r:id="rId36"/>
    <p:sldId id="380" r:id="rId37"/>
    <p:sldId id="327" r:id="rId38"/>
    <p:sldId id="328" r:id="rId39"/>
    <p:sldId id="329" r:id="rId40"/>
    <p:sldId id="330" r:id="rId41"/>
    <p:sldId id="331" r:id="rId42"/>
    <p:sldId id="338" r:id="rId43"/>
    <p:sldId id="339" r:id="rId44"/>
    <p:sldId id="340" r:id="rId45"/>
    <p:sldId id="341" r:id="rId46"/>
    <p:sldId id="342" r:id="rId47"/>
    <p:sldId id="343" r:id="rId48"/>
    <p:sldId id="344" r:id="rId49"/>
    <p:sldId id="345" r:id="rId50"/>
    <p:sldId id="346" r:id="rId51"/>
    <p:sldId id="347" r:id="rId52"/>
    <p:sldId id="348" r:id="rId53"/>
    <p:sldId id="350" r:id="rId54"/>
    <p:sldId id="351" r:id="rId55"/>
    <p:sldId id="352" r:id="rId56"/>
    <p:sldId id="353" r:id="rId57"/>
    <p:sldId id="365" r:id="rId58"/>
    <p:sldId id="361" r:id="rId59"/>
    <p:sldId id="362" r:id="rId60"/>
    <p:sldId id="366" r:id="rId61"/>
    <p:sldId id="367" r:id="rId62"/>
    <p:sldId id="368" r:id="rId63"/>
    <p:sldId id="369" r:id="rId64"/>
    <p:sldId id="370" r:id="rId65"/>
    <p:sldId id="371" r:id="rId66"/>
    <p:sldId id="288" r:id="rId67"/>
    <p:sldId id="290" r:id="rId68"/>
    <p:sldId id="372" r:id="rId69"/>
    <p:sldId id="292" r:id="rId70"/>
  </p:sldIdLst>
  <p:sldSz cx="12188825" cy="6858000"/>
  <p:notesSz cx="6858000" cy="9296400"/>
  <p:embeddedFontLst>
    <p:embeddedFont>
      <p:font typeface="Helvetica" pitchFamily="34" charset="0"/>
      <p:regular r:id="rId73"/>
      <p:bold r:id="rId74"/>
      <p:italic r:id="rId75"/>
      <p:boldItalic r:id="rId76"/>
    </p:embeddedFont>
    <p:embeddedFont>
      <p:font typeface="Consolas" pitchFamily="49" charset="0"/>
      <p:regular r:id="rId77"/>
      <p:bold r:id="rId78"/>
      <p:italic r:id="rId79"/>
      <p:boldItalic r:id="rId80"/>
    </p:embeddedFont>
    <p:embeddedFont>
      <p:font typeface="Segoe Light" pitchFamily="34" charset="0"/>
      <p:regular r:id="rId81"/>
      <p:italic r:id="rId82"/>
    </p:embeddedFont>
    <p:embeddedFont>
      <p:font typeface="Courier New Bold" pitchFamily="49" charset="0"/>
      <p:bold r:id="rId83"/>
    </p:embeddedFont>
    <p:embeddedFont>
      <p:font typeface="Segoe UI Light" pitchFamily="34" charset="0"/>
      <p:regular r:id="rId84"/>
    </p:embeddedFont>
    <p:embeddedFont>
      <p:font typeface="Segoe UI" pitchFamily="34" charset="0"/>
      <p:regular r:id="rId85"/>
      <p:bold r:id="rId86"/>
      <p:italic r:id="rId87"/>
      <p:boldItalic r:id="rId88"/>
    </p:embeddedFont>
  </p:embeddedFontLst>
  <p:custDataLst>
    <p:tags r:id="rId89"/>
  </p:custData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tthew M Osborn" initials="MMO" lastIdx="1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6F6F6F"/>
    <a:srgbClr val="303030"/>
    <a:srgbClr val="474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247" autoAdjust="0"/>
    <p:restoredTop sz="96403" autoAdjust="0"/>
  </p:normalViewPr>
  <p:slideViewPr>
    <p:cSldViewPr snapToGrid="0" snapToObjects="1">
      <p:cViewPr>
        <p:scale>
          <a:sx n="90" d="100"/>
          <a:sy n="90" d="100"/>
        </p:scale>
        <p:origin x="-756" y="-150"/>
      </p:cViewPr>
      <p:guideLst>
        <p:guide orient="horz" pos="895"/>
        <p:guide orient="horz" pos="719"/>
        <p:guide orient="horz" pos="4166"/>
        <p:guide orient="horz" pos="3937"/>
        <p:guide orient="horz" pos="1068"/>
        <p:guide pos="326"/>
        <p:guide pos="7355"/>
      </p:guideLst>
    </p:cSldViewPr>
  </p:slideViewPr>
  <p:notesTextViewPr>
    <p:cViewPr>
      <p:scale>
        <a:sx n="100" d="100"/>
        <a:sy n="100" d="100"/>
      </p:scale>
      <p:origin x="0" y="0"/>
    </p:cViewPr>
  </p:notesTextViewPr>
  <p:sorterViewPr>
    <p:cViewPr>
      <p:scale>
        <a:sx n="60" d="100"/>
        <a:sy n="60" d="100"/>
      </p:scale>
      <p:origin x="0" y="2838"/>
    </p:cViewPr>
  </p:sorterViewPr>
  <p:notesViewPr>
    <p:cSldViewPr snapToGrid="0" snapToObjects="1" showGuides="1">
      <p:cViewPr varScale="1">
        <p:scale>
          <a:sx n="78" d="100"/>
          <a:sy n="78" d="100"/>
        </p:scale>
        <p:origin x="-2622" y="-10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font" Target="fonts/font4.fntdata"/><Relationship Id="rId84" Type="http://schemas.openxmlformats.org/officeDocument/2006/relationships/font" Target="fonts/font12.fntdata"/><Relationship Id="rId89" Type="http://schemas.openxmlformats.org/officeDocument/2006/relationships/tags" Target="tags/tag1.xml"/><Relationship Id="rId7" Type="http://schemas.openxmlformats.org/officeDocument/2006/relationships/slide" Target="slides/slide2.xml"/><Relationship Id="rId71" Type="http://schemas.openxmlformats.org/officeDocument/2006/relationships/notesMaster" Target="notesMasters/notesMaster1.xml"/><Relationship Id="rId92"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font" Target="fonts/font2.fntdata"/><Relationship Id="rId79" Type="http://schemas.openxmlformats.org/officeDocument/2006/relationships/font" Target="fonts/font7.fntdata"/><Relationship Id="rId87" Type="http://schemas.openxmlformats.org/officeDocument/2006/relationships/font" Target="fonts/font15.fntdata"/><Relationship Id="rId5" Type="http://schemas.openxmlformats.org/officeDocument/2006/relationships/slideMaster" Target="slideMasters/slideMaster2.xml"/><Relationship Id="rId61" Type="http://schemas.openxmlformats.org/officeDocument/2006/relationships/slide" Target="slides/slide56.xml"/><Relationship Id="rId82" Type="http://schemas.openxmlformats.org/officeDocument/2006/relationships/font" Target="fonts/font10.fntdata"/><Relationship Id="rId90" Type="http://schemas.openxmlformats.org/officeDocument/2006/relationships/commentAuthors" Target="commentAuthor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font" Target="fonts/font5.fntdata"/><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handoutMaster" Target="handoutMasters/handoutMaster1.xml"/><Relationship Id="rId80" Type="http://schemas.openxmlformats.org/officeDocument/2006/relationships/font" Target="fonts/font8.fntdata"/><Relationship Id="rId85" Type="http://schemas.openxmlformats.org/officeDocument/2006/relationships/font" Target="fonts/font13.fntdata"/><Relationship Id="rId93"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font" Target="fonts/font3.fntdata"/><Relationship Id="rId83" Type="http://schemas.openxmlformats.org/officeDocument/2006/relationships/font" Target="fonts/font11.fntdata"/><Relationship Id="rId88" Type="http://schemas.openxmlformats.org/officeDocument/2006/relationships/font" Target="fonts/font16.fntdata"/><Relationship Id="rId9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font" Target="fonts/font14.fntdata"/><Relationship Id="rId9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4/25/2012</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4/25/2012</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a:t>
            </a:fld>
            <a:endParaRPr lang="en-US" dirty="0"/>
          </a:p>
        </p:txBody>
      </p:sp>
    </p:spTree>
    <p:extLst>
      <p:ext uri="{BB962C8B-B14F-4D97-AF65-F5344CB8AC3E}">
        <p14:creationId xmlns:p14="http://schemas.microsoft.com/office/powerpoint/2010/main" val="1258734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Tree>
    <p:extLst>
      <p:ext uri="{BB962C8B-B14F-4D97-AF65-F5344CB8AC3E}">
        <p14:creationId xmlns:p14="http://schemas.microsoft.com/office/powerpoint/2010/main" val="346265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29</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30</a:t>
            </a:fld>
            <a:endParaRPr lang="en-US" dirty="0"/>
          </a:p>
        </p:txBody>
      </p:sp>
    </p:spTree>
    <p:extLst>
      <p:ext uri="{BB962C8B-B14F-4D97-AF65-F5344CB8AC3E}">
        <p14:creationId xmlns:p14="http://schemas.microsoft.com/office/powerpoint/2010/main" val="3406922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31</a:t>
            </a:fld>
            <a:endParaRPr lang="en-US" dirty="0"/>
          </a:p>
        </p:txBody>
      </p:sp>
    </p:spTree>
    <p:extLst>
      <p:ext uri="{BB962C8B-B14F-4D97-AF65-F5344CB8AC3E}">
        <p14:creationId xmlns:p14="http://schemas.microsoft.com/office/powerpoint/2010/main" val="11166222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Tree>
    <p:extLst>
      <p:ext uri="{BB962C8B-B14F-4D97-AF65-F5344CB8AC3E}">
        <p14:creationId xmlns:p14="http://schemas.microsoft.com/office/powerpoint/2010/main" val="3462654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1"/>
          <p:cNvSpPr>
            <a:spLocks noGrp="1" noRot="1" noChangeAspect="1" noChangeArrowheads="1" noTextEdit="1"/>
          </p:cNvSpPr>
          <p:nvPr>
            <p:ph type="sldImg"/>
          </p:nvPr>
        </p:nvSpPr>
        <p:spPr>
          <a:solidFill>
            <a:srgbClr val="FFFFFF"/>
          </a:solidFill>
          <a:ln/>
        </p:spPr>
      </p:sp>
      <p:sp>
        <p:nvSpPr>
          <p:cNvPr id="32771"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2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latin typeface="Lucida Grande" charset="0"/>
                <a:ea typeface="Lucida Grande" charset="0"/>
                <a:cs typeface="Lucida Grande" charset="0"/>
                <a:sym typeface="Lucida Grande" charset="0"/>
              </a:rPr>
              <a:t>Talking Points:</a:t>
            </a:r>
          </a:p>
          <a:p>
            <a:pPr eaLnBrk="1" hangingPunct="1"/>
            <a:r>
              <a:rPr lang="en-US" sz="1600" smtClean="0">
                <a:latin typeface="Helvetica" charset="0"/>
                <a:cs typeface="Helvetica" charset="0"/>
                <a:sym typeface="Helvetica" charset="0"/>
              </a:rPr>
              <a:t>jQuery you typically find something, then do something with what you found.</a:t>
            </a:r>
          </a:p>
          <a:p>
            <a:pPr eaLnBrk="1" hangingPunct="1"/>
            <a:r>
              <a:rPr lang="en-US" sz="1600" smtClean="0">
                <a:latin typeface="Helvetica" charset="0"/>
                <a:cs typeface="Helvetica" charset="0"/>
                <a:sym typeface="Helvetica" charset="0"/>
              </a:rPr>
              <a:t>Syntax for finding stuff is the same as the syntax used in CSS to apply styles.</a:t>
            </a:r>
          </a:p>
          <a:p>
            <a:pPr eaLnBrk="1" hangingPunct="1"/>
            <a:r>
              <a:rPr lang="en-US" sz="1600" smtClean="0">
                <a:latin typeface="Helvetica" charset="0"/>
                <a:cs typeface="Helvetica" charset="0"/>
                <a:sym typeface="Helvetica" charset="0"/>
              </a:rPr>
              <a:t>Once something is selected, there are many different jQuery methods to do things.</a:t>
            </a:r>
          </a:p>
          <a:p>
            <a:pPr eaLnBrk="1" hangingPunct="1"/>
            <a:endParaRPr lang="en-US" sz="1600" smtClean="0">
              <a:latin typeface="Helvetica" charset="0"/>
              <a:cs typeface="Helvetica" charset="0"/>
              <a:sym typeface="Helvetica"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1"/>
          <p:cNvSpPr>
            <a:spLocks noGrp="1" noRot="1" noChangeAspect="1" noChangeArrowheads="1" noTextEdit="1"/>
          </p:cNvSpPr>
          <p:nvPr>
            <p:ph type="sldImg"/>
          </p:nvPr>
        </p:nvSpPr>
        <p:spPr>
          <a:solidFill>
            <a:srgbClr val="FFFFFF"/>
          </a:solidFill>
          <a:ln/>
        </p:spPr>
      </p:sp>
      <p:sp>
        <p:nvSpPr>
          <p:cNvPr id="33795"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2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latin typeface="Lucida Grande" charset="0"/>
                <a:ea typeface="Lucida Grande" charset="0"/>
                <a:cs typeface="Lucida Grande" charset="0"/>
                <a:sym typeface="Lucida Grande" charset="0"/>
              </a:rPr>
              <a:t>Talking Points:</a:t>
            </a:r>
          </a:p>
          <a:p>
            <a:pPr eaLnBrk="1" hangingPunct="1"/>
            <a:r>
              <a:rPr lang="en-US" sz="1600" smtClean="0">
                <a:latin typeface="Helvetica" charset="0"/>
                <a:cs typeface="Helvetica" charset="0"/>
                <a:sym typeface="Helvetica" charset="0"/>
              </a:rPr>
              <a:t>When selecting with jQuery you can end up with more than one element.</a:t>
            </a:r>
          </a:p>
          <a:p>
            <a:pPr eaLnBrk="1" hangingPunct="1"/>
            <a:r>
              <a:rPr lang="en-US" sz="1600" smtClean="0">
                <a:latin typeface="Helvetica" charset="0"/>
                <a:cs typeface="Helvetica" charset="0"/>
                <a:sym typeface="Helvetica" charset="0"/>
              </a:rPr>
              <a:t>Any action taken will typically affect all the elements you have selected.</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1"/>
          <p:cNvSpPr>
            <a:spLocks noGrp="1" noRot="1" noChangeAspect="1" noChangeArrowheads="1" noTextEdit="1"/>
          </p:cNvSpPr>
          <p:nvPr>
            <p:ph type="sldImg"/>
          </p:nvPr>
        </p:nvSpPr>
        <p:spPr>
          <a:solidFill>
            <a:srgbClr val="FFFFFF"/>
          </a:solidFill>
          <a:ln/>
        </p:spPr>
      </p:sp>
      <p:sp>
        <p:nvSpPr>
          <p:cNvPr id="34819"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2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latin typeface="Lucida Grande" charset="0"/>
                <a:ea typeface="Lucida Grande" charset="0"/>
                <a:cs typeface="Lucida Grande" charset="0"/>
                <a:sym typeface="Lucida Grande" charset="0"/>
              </a:rPr>
              <a:t>Talking Points:</a:t>
            </a:r>
          </a:p>
          <a:p>
            <a:pPr eaLnBrk="1" hangingPunct="1"/>
            <a:r>
              <a:rPr lang="en-US" sz="1600" smtClean="0">
                <a:latin typeface="Helvetica" charset="0"/>
                <a:cs typeface="Helvetica" charset="0"/>
                <a:sym typeface="Helvetica" charset="0"/>
              </a:rPr>
              <a:t>You can create HTML elements on the fly with jQuery very easily, and then take action (such as adding that new element to the page).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1"/>
          <p:cNvSpPr>
            <a:spLocks noGrp="1" noRot="1" noChangeAspect="1" noChangeArrowheads="1" noTextEdit="1"/>
          </p:cNvSpPr>
          <p:nvPr>
            <p:ph type="sldImg"/>
          </p:nvPr>
        </p:nvSpPr>
        <p:spPr>
          <a:solidFill>
            <a:srgbClr val="FFFFFF"/>
          </a:solidFill>
          <a:ln/>
        </p:spPr>
      </p:sp>
      <p:sp>
        <p:nvSpPr>
          <p:cNvPr id="35843"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1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latin typeface="Lucida Grande" charset="0"/>
                <a:ea typeface="Lucida Grande" charset="0"/>
                <a:cs typeface="Lucida Grande" charset="0"/>
                <a:sym typeface="Lucida Grande" charset="0"/>
              </a:rPr>
              <a:t>Talking Points:</a:t>
            </a:r>
          </a:p>
          <a:p>
            <a:pPr eaLnBrk="1" hangingPunct="1"/>
            <a:r>
              <a:rPr lang="en-US" sz="1600" smtClean="0">
                <a:latin typeface="Helvetica" charset="0"/>
                <a:cs typeface="Helvetica" charset="0"/>
                <a:sym typeface="Helvetica" charset="0"/>
              </a:rPr>
              <a:t>Just as you can elements to the DOM, you can also remove elements from the DOM.</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1"/>
          <p:cNvSpPr>
            <a:spLocks noGrp="1" noRot="1" noChangeAspect="1" noChangeArrowheads="1" noTextEdit="1"/>
          </p:cNvSpPr>
          <p:nvPr>
            <p:ph type="sldImg"/>
          </p:nvPr>
        </p:nvSpPr>
        <p:spPr>
          <a:solidFill>
            <a:srgbClr val="FFFFFF"/>
          </a:solidFill>
          <a:ln/>
        </p:spPr>
      </p:sp>
      <p:sp>
        <p:nvSpPr>
          <p:cNvPr id="36867"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2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latin typeface="Lucida Grande" charset="0"/>
                <a:ea typeface="Lucida Grande" charset="0"/>
                <a:cs typeface="Lucida Grande" charset="0"/>
                <a:sym typeface="Lucida Grande" charset="0"/>
              </a:rPr>
              <a:t>Talking Points: </a:t>
            </a:r>
          </a:p>
          <a:p>
            <a:pPr eaLnBrk="1" hangingPunct="1"/>
            <a:r>
              <a:rPr lang="en-US" sz="1600" smtClean="0">
                <a:latin typeface="Lucida Grande" charset="0"/>
                <a:ea typeface="Lucida Grande" charset="0"/>
                <a:cs typeface="Lucida Grande" charset="0"/>
                <a:sym typeface="Lucida Grande" charset="0"/>
              </a:rPr>
              <a:t>With jQuery binding to events is very easy. We can specify a click handler for example by using the click method.</a:t>
            </a:r>
          </a:p>
          <a:p>
            <a:pPr eaLnBrk="1" hangingPunct="1"/>
            <a:r>
              <a:rPr lang="en-US" sz="1600" smtClean="0">
                <a:latin typeface="Lucida Grande" charset="0"/>
                <a:ea typeface="Lucida Grande" charset="0"/>
                <a:cs typeface="Lucida Grande" charset="0"/>
                <a:sym typeface="Lucida Grande" charset="0"/>
              </a:rPr>
              <a:t>The above example will bind the “myClickHandler” function to all anchors with a class of tab</a:t>
            </a:r>
          </a:p>
          <a:p>
            <a:pPr eaLnBrk="1" hangingPunct="1"/>
            <a:endParaRPr lang="en-US" sz="1600" smtClean="0">
              <a:latin typeface="Helvetica" charset="0"/>
              <a:cs typeface="Helvetica" charset="0"/>
              <a:sym typeface="Helvetica"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a:t>
            </a:fld>
            <a:endParaRPr lang="en-US" dirty="0"/>
          </a:p>
        </p:txBody>
      </p:sp>
    </p:spTree>
    <p:extLst>
      <p:ext uri="{BB962C8B-B14F-4D97-AF65-F5344CB8AC3E}">
        <p14:creationId xmlns:p14="http://schemas.microsoft.com/office/powerpoint/2010/main" val="491334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1"/>
          <p:cNvSpPr>
            <a:spLocks noGrp="1" noRot="1" noChangeAspect="1" noChangeArrowheads="1" noTextEdit="1"/>
          </p:cNvSpPr>
          <p:nvPr>
            <p:ph type="sldImg"/>
          </p:nvPr>
        </p:nvSpPr>
        <p:spPr>
          <a:solidFill>
            <a:srgbClr val="FFFFFF"/>
          </a:solidFill>
          <a:ln/>
        </p:spPr>
      </p:sp>
      <p:sp>
        <p:nvSpPr>
          <p:cNvPr id="37891"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3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latin typeface="Lucida Grande" charset="0"/>
                <a:ea typeface="Lucida Grande" charset="0"/>
                <a:cs typeface="Lucida Grande" charset="0"/>
                <a:sym typeface="Lucida Grande" charset="0"/>
              </a:rPr>
              <a:t>Talking Points: </a:t>
            </a:r>
          </a:p>
          <a:p>
            <a:pPr eaLnBrk="1" hangingPunct="1"/>
            <a:r>
              <a:rPr lang="en-US" sz="1600" smtClean="0">
                <a:latin typeface="Lucida Grande" charset="0"/>
                <a:ea typeface="Lucida Grande" charset="0"/>
                <a:cs typeface="Lucida Grande" charset="0"/>
                <a:sym typeface="Lucida Grande" charset="0"/>
              </a:rPr>
              <a:t>In JavaScript functions can be passed as parameter. </a:t>
            </a:r>
          </a:p>
          <a:p>
            <a:pPr eaLnBrk="1" hangingPunct="1"/>
            <a:r>
              <a:rPr lang="en-US" sz="1600" smtClean="0">
                <a:latin typeface="Lucida Grande" charset="0"/>
                <a:ea typeface="Lucida Grande" charset="0"/>
                <a:cs typeface="Lucida Grande" charset="0"/>
                <a:sym typeface="Lucida Grande" charset="0"/>
              </a:rPr>
              <a:t>Functions in JavaScript do not have to have a name.</a:t>
            </a:r>
          </a:p>
          <a:p>
            <a:pPr eaLnBrk="1" hangingPunct="1"/>
            <a:r>
              <a:rPr lang="en-US" sz="1600" smtClean="0">
                <a:latin typeface="Lucida Grande" charset="0"/>
                <a:ea typeface="Lucida Grande" charset="0"/>
                <a:cs typeface="Lucida Grande" charset="0"/>
                <a:sym typeface="Lucida Grande" charset="0"/>
              </a:rPr>
              <a:t>This is the same exact functionality as the last slide, except we simply declare the function inline as the first parameter of the click method.</a:t>
            </a:r>
          </a:p>
          <a:p>
            <a:pPr eaLnBrk="1" hangingPunct="1"/>
            <a:r>
              <a:rPr lang="en-US" sz="1600" smtClean="0">
                <a:latin typeface="Lucida Grande" charset="0"/>
                <a:ea typeface="Lucida Grande" charset="0"/>
                <a:cs typeface="Lucida Grande" charset="0"/>
                <a:sym typeface="Lucida Grande" charset="0"/>
              </a:rPr>
              <a:t>This is important because in the previous example we polluted the global scope with a new function name, which was and can be dangerous as someone could overwrite your function with their own accidentally.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1"/>
          <p:cNvSpPr>
            <a:spLocks noGrp="1" noRot="1" noChangeAspect="1" noChangeArrowheads="1" noTextEdit="1"/>
          </p:cNvSpPr>
          <p:nvPr>
            <p:ph type="sldImg"/>
          </p:nvPr>
        </p:nvSpPr>
        <p:spPr>
          <a:solidFill>
            <a:srgbClr val="FFFFFF"/>
          </a:solidFill>
          <a:ln/>
        </p:spPr>
      </p:sp>
      <p:sp>
        <p:nvSpPr>
          <p:cNvPr id="38915"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3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latin typeface="Lucida Grande" charset="0"/>
                <a:ea typeface="Lucida Grande" charset="0"/>
                <a:cs typeface="Lucida Grande" charset="0"/>
                <a:sym typeface="Lucida Grande" charset="0"/>
              </a:rPr>
              <a:t>Talking Points: </a:t>
            </a:r>
          </a:p>
          <a:p>
            <a:pPr eaLnBrk="1" hangingPunct="1"/>
            <a:r>
              <a:rPr lang="en-US" sz="1600" smtClean="0">
                <a:latin typeface="Lucida Grande" charset="0"/>
                <a:ea typeface="Lucida Grande" charset="0"/>
                <a:cs typeface="Lucida Grande" charset="0"/>
                <a:sym typeface="Lucida Grande" charset="0"/>
              </a:rPr>
              <a:t>With jQuery many methods allow chaining.</a:t>
            </a:r>
          </a:p>
          <a:p>
            <a:pPr eaLnBrk="1" hangingPunct="1"/>
            <a:r>
              <a:rPr lang="en-US" sz="1600" smtClean="0">
                <a:latin typeface="Lucida Grande" charset="0"/>
                <a:ea typeface="Lucida Grande" charset="0"/>
                <a:cs typeface="Lucida Grande" charset="0"/>
                <a:sym typeface="Lucida Grande" charset="0"/>
              </a:rPr>
              <a:t>Chaining is where you can continue to “chain” on methods one after another.</a:t>
            </a:r>
          </a:p>
          <a:p>
            <a:pPr eaLnBrk="1" hangingPunct="1"/>
            <a:r>
              <a:rPr lang="en-US" sz="1600" smtClean="0">
                <a:latin typeface="Lucida Grande" charset="0"/>
                <a:ea typeface="Lucida Grande" charset="0"/>
                <a:cs typeface="Lucida Grande" charset="0"/>
                <a:sym typeface="Lucida Grande" charset="0"/>
              </a:rPr>
              <a:t>As an example, the addClass method will add the class ‘odd’ in the code above, and then return the jQuery collection it was given. This is why we can immediately chain on the “click” event</a:t>
            </a:r>
          </a:p>
          <a:p>
            <a:pPr eaLnBrk="1" hangingPunct="1"/>
            <a:r>
              <a:rPr lang="en-US" sz="1600" smtClean="0">
                <a:latin typeface="Lucida Grande" charset="0"/>
                <a:ea typeface="Lucida Grande" charset="0"/>
                <a:cs typeface="Lucida Grande" charset="0"/>
                <a:sym typeface="Lucida Grande" charset="0"/>
              </a:rPr>
              <a:t>Click then operates on the odd rows by adding a click handler to each of them.</a:t>
            </a:r>
          </a:p>
          <a:p>
            <a:pPr eaLnBrk="1" hangingPunct="1"/>
            <a:endParaRPr lang="en-US" sz="1600" smtClean="0">
              <a:latin typeface="Lucida Grande" charset="0"/>
              <a:ea typeface="Lucida Grande" charset="0"/>
              <a:cs typeface="Lucida Grande" charset="0"/>
              <a:sym typeface="Lucida Grande"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1"/>
          <p:cNvSpPr>
            <a:spLocks noGrp="1" noRot="1" noChangeAspect="1" noChangeArrowheads="1" noTextEdit="1"/>
          </p:cNvSpPr>
          <p:nvPr>
            <p:ph type="sldImg"/>
          </p:nvPr>
        </p:nvSpPr>
        <p:spPr>
          <a:solidFill>
            <a:srgbClr val="FFFFFF"/>
          </a:solidFill>
          <a:ln/>
        </p:spPr>
      </p:sp>
      <p:sp>
        <p:nvSpPr>
          <p:cNvPr id="39939"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3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latin typeface="Lucida Grande" charset="0"/>
                <a:ea typeface="Lucida Grande" charset="0"/>
                <a:cs typeface="Lucida Grande" charset="0"/>
                <a:sym typeface="Lucida Grande" charset="0"/>
              </a:rPr>
              <a:t>Talking Points: </a:t>
            </a:r>
          </a:p>
          <a:p>
            <a:pPr eaLnBrk="1" hangingPunct="1"/>
            <a:r>
              <a:rPr lang="en-US" sz="1600" smtClean="0">
                <a:latin typeface="Lucida Grande" charset="0"/>
                <a:ea typeface="Lucida Grande" charset="0"/>
                <a:cs typeface="Lucida Grande" charset="0"/>
                <a:sym typeface="Lucida Grande" charset="0"/>
              </a:rPr>
              <a:t>Some jQuery methods chain, but they return a whole new collection of elements. ‘Find’ and ‘Filter’ are two examples.</a:t>
            </a:r>
          </a:p>
          <a:p>
            <a:pPr eaLnBrk="1" hangingPunct="1"/>
            <a:r>
              <a:rPr lang="en-US" sz="1600" smtClean="0">
                <a:latin typeface="Lucida Grande" charset="0"/>
                <a:ea typeface="Lucida Grande" charset="0"/>
                <a:cs typeface="Lucida Grande" charset="0"/>
                <a:sym typeface="Lucida Grande" charset="0"/>
              </a:rPr>
              <a:t>jQuery holds on to the previous collections, essentially creating a stack (last in first out) set to store them.</a:t>
            </a:r>
          </a:p>
          <a:p>
            <a:pPr eaLnBrk="1" hangingPunct="1"/>
            <a:r>
              <a:rPr lang="en-US" sz="1600" smtClean="0">
                <a:latin typeface="Lucida Grande" charset="0"/>
                <a:ea typeface="Lucida Grande" charset="0"/>
                <a:cs typeface="Lucida Grande" charset="0"/>
                <a:sym typeface="Lucida Grande" charset="0"/>
              </a:rPr>
              <a:t>Methods like Find and Filter create a new collection which is added to stack. older collections are pushed further ‘downward’ on the stack</a:t>
            </a:r>
          </a:p>
          <a:p>
            <a:pPr eaLnBrk="1" hangingPunct="1"/>
            <a:r>
              <a:rPr lang="en-US" sz="1600" smtClean="0">
                <a:latin typeface="Lucida Grande" charset="0"/>
                <a:ea typeface="Lucida Grande" charset="0"/>
                <a:cs typeface="Lucida Grande" charset="0"/>
                <a:sym typeface="Lucida Grande" charset="0"/>
              </a:rPr>
              <a:t>You can get a previous collection that was placed on the stack by using the end() method.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1"/>
          <p:cNvSpPr>
            <a:spLocks noGrp="1" noRot="1" noChangeAspect="1" noChangeArrowheads="1" noTextEdit="1"/>
          </p:cNvSpPr>
          <p:nvPr>
            <p:ph type="sldImg"/>
          </p:nvPr>
        </p:nvSpPr>
        <p:spPr>
          <a:solidFill>
            <a:srgbClr val="FFFFFF"/>
          </a:solidFill>
          <a:ln/>
        </p:spPr>
      </p:sp>
      <p:sp>
        <p:nvSpPr>
          <p:cNvPr id="40963"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2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latin typeface="Lucida Grande" charset="0"/>
                <a:ea typeface="Lucida Grande" charset="0"/>
                <a:cs typeface="Lucida Grande" charset="0"/>
                <a:sym typeface="Lucida Grande" charset="0"/>
              </a:rPr>
              <a:t>Talking Points: </a:t>
            </a:r>
          </a:p>
          <a:p>
            <a:pPr eaLnBrk="1" hangingPunct="1"/>
            <a:r>
              <a:rPr lang="en-US" sz="1600" smtClean="0">
                <a:latin typeface="Lucida Grande" charset="0"/>
                <a:ea typeface="Lucida Grande" charset="0"/>
                <a:cs typeface="Lucida Grande" charset="0"/>
                <a:sym typeface="Lucida Grande" charset="0"/>
              </a:rPr>
              <a:t>This is a popular use that shows both chaining and the stack architecture.</a:t>
            </a:r>
          </a:p>
          <a:p>
            <a:pPr eaLnBrk="1" hangingPunct="1"/>
            <a:r>
              <a:rPr lang="en-US" sz="1600" smtClean="0">
                <a:latin typeface="Lucida Grande" charset="0"/>
                <a:ea typeface="Lucida Grande" charset="0"/>
                <a:cs typeface="Lucida Grande" charset="0"/>
                <a:sym typeface="Lucida Grande" charset="0"/>
              </a:rPr>
              <a:t>We first select all rows</a:t>
            </a:r>
          </a:p>
          <a:p>
            <a:pPr eaLnBrk="1" hangingPunct="1"/>
            <a:r>
              <a:rPr lang="en-US" sz="1600" smtClean="0">
                <a:latin typeface="Lucida Grande" charset="0"/>
                <a:ea typeface="Lucida Grande" charset="0"/>
                <a:cs typeface="Lucida Grande" charset="0"/>
                <a:sym typeface="Lucida Grande" charset="0"/>
              </a:rPr>
              <a:t>We then filter that selection down to only the odd rows (the odd rows are placed on the top of the stack, and the ‘all rows’ collection is now ‘pushed downward’)</a:t>
            </a:r>
          </a:p>
          <a:p>
            <a:pPr eaLnBrk="1" hangingPunct="1"/>
            <a:r>
              <a:rPr lang="en-US" sz="1600" smtClean="0">
                <a:latin typeface="Lucida Grande" charset="0"/>
                <a:ea typeface="Lucida Grande" charset="0"/>
                <a:cs typeface="Lucida Grande" charset="0"/>
                <a:sym typeface="Lucida Grande" charset="0"/>
              </a:rPr>
              <a:t>We add a class to the odd rows</a:t>
            </a:r>
          </a:p>
          <a:p>
            <a:pPr eaLnBrk="1" hangingPunct="1"/>
            <a:r>
              <a:rPr lang="en-US" sz="1600" smtClean="0">
                <a:latin typeface="Lucida Grande" charset="0"/>
                <a:ea typeface="Lucida Grande" charset="0"/>
                <a:cs typeface="Lucida Grande" charset="0"/>
                <a:sym typeface="Lucida Grande" charset="0"/>
              </a:rPr>
              <a:t>We call end, which throws away our odd rows collection and grabs the next element in the stack (‘all rows’ collection)</a:t>
            </a:r>
          </a:p>
          <a:p>
            <a:pPr eaLnBrk="1" hangingPunct="1"/>
            <a:r>
              <a:rPr lang="en-US" sz="1600" smtClean="0">
                <a:latin typeface="Lucida Grande" charset="0"/>
                <a:ea typeface="Lucida Grande" charset="0"/>
                <a:cs typeface="Lucida Grande" charset="0"/>
                <a:sym typeface="Lucida Grande" charset="0"/>
              </a:rPr>
              <a:t>We then filter to find even rows (again the stack behavior would occur)</a:t>
            </a:r>
          </a:p>
          <a:p>
            <a:pPr eaLnBrk="1" hangingPunct="1"/>
            <a:r>
              <a:rPr lang="en-US" sz="1600" smtClean="0">
                <a:latin typeface="Lucida Grande" charset="0"/>
                <a:ea typeface="Lucida Grande" charset="0"/>
                <a:cs typeface="Lucida Grande" charset="0"/>
                <a:sym typeface="Lucida Grande" charset="0"/>
              </a:rPr>
              <a:t>We add a class to the even rows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
          <p:cNvSpPr>
            <a:spLocks noGrp="1" noRot="1" noChangeAspect="1" noChangeArrowheads="1" noTextEdit="1"/>
          </p:cNvSpPr>
          <p:nvPr>
            <p:ph type="sldImg"/>
          </p:nvPr>
        </p:nvSpPr>
        <p:spPr>
          <a:solidFill>
            <a:srgbClr val="FFFFFF"/>
          </a:solidFill>
          <a:ln/>
        </p:spPr>
      </p:sp>
      <p:sp>
        <p:nvSpPr>
          <p:cNvPr id="41987"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4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solidFill>
                  <a:srgbClr val="000000"/>
                </a:solidFill>
                <a:latin typeface="Lucida Grande" charset="0"/>
                <a:ea typeface="Lucida Grande" charset="0"/>
                <a:cs typeface="Lucida Grande" charset="0"/>
                <a:sym typeface="Lucida Grande" charset="0"/>
              </a:rPr>
              <a:t>Talking Points:</a:t>
            </a:r>
          </a:p>
          <a:p>
            <a:pPr eaLnBrk="1" hangingPunct="1"/>
            <a:r>
              <a:rPr lang="en-US" sz="1600" smtClean="0">
                <a:solidFill>
                  <a:srgbClr val="000000"/>
                </a:solidFill>
                <a:latin typeface="Lucida Grande" charset="0"/>
                <a:ea typeface="Lucida Grande" charset="0"/>
                <a:cs typeface="Lucida Grande" charset="0"/>
                <a:sym typeface="Lucida Grande" charset="0"/>
              </a:rPr>
              <a:t>Not all methods can be chained.</a:t>
            </a:r>
          </a:p>
          <a:p>
            <a:pPr eaLnBrk="1" hangingPunct="1"/>
            <a:r>
              <a:rPr lang="en-US" sz="1600" smtClean="0">
                <a:solidFill>
                  <a:srgbClr val="000000"/>
                </a:solidFill>
                <a:latin typeface="Lucida Grande" charset="0"/>
                <a:ea typeface="Lucida Grande" charset="0"/>
                <a:cs typeface="Lucida Grande" charset="0"/>
                <a:sym typeface="Lucida Grande" charset="0"/>
              </a:rPr>
              <a:t>Some methods can operate as “getters”, which return an string.</a:t>
            </a:r>
          </a:p>
          <a:p>
            <a:pPr eaLnBrk="1" hangingPunct="1"/>
            <a:r>
              <a:rPr lang="en-US" sz="1600" smtClean="0">
                <a:solidFill>
                  <a:srgbClr val="000000"/>
                </a:solidFill>
                <a:latin typeface="Lucida Grande" charset="0"/>
                <a:ea typeface="Lucida Grande" charset="0"/>
                <a:cs typeface="Lucida Grande" charset="0"/>
                <a:sym typeface="Lucida Grande" charset="0"/>
              </a:rPr>
              <a:t>Example: calling .html() with no parameters gets the HTML inside an element as a string. You can’t chain after that as you now have a string.</a:t>
            </a:r>
          </a:p>
          <a:p>
            <a:pPr eaLnBrk="1" hangingPunct="1"/>
            <a:r>
              <a:rPr lang="en-US" sz="1600" smtClean="0">
                <a:solidFill>
                  <a:srgbClr val="000000"/>
                </a:solidFill>
                <a:latin typeface="Lucida Grande" charset="0"/>
                <a:ea typeface="Lucida Grande" charset="0"/>
                <a:cs typeface="Lucida Grande" charset="0"/>
                <a:sym typeface="Lucida Grande" charset="0"/>
              </a:rPr>
              <a:t>calling .html() with a string as the first parameter acts as a setter - which once the HTML is set, then the jQuery collection IS returned. You can then continue to chain.</a:t>
            </a:r>
          </a:p>
          <a:p>
            <a:pPr eaLnBrk="1" hangingPunct="1"/>
            <a:endParaRPr lang="en-US" sz="1600" smtClean="0">
              <a:solidFill>
                <a:srgbClr val="000000"/>
              </a:solidFill>
              <a:latin typeface="Lucida Grande" charset="0"/>
              <a:ea typeface="Lucida Grande" charset="0"/>
              <a:cs typeface="Lucida Grande" charset="0"/>
              <a:sym typeface="Lucida Grande" charset="0"/>
            </a:endParaRPr>
          </a:p>
          <a:p>
            <a:pPr eaLnBrk="1" hangingPunct="1"/>
            <a:r>
              <a:rPr lang="en-US" sz="1600" smtClean="0">
                <a:solidFill>
                  <a:srgbClr val="000000"/>
                </a:solidFill>
                <a:latin typeface="Lucida Grande" charset="0"/>
                <a:ea typeface="Lucida Grande" charset="0"/>
                <a:cs typeface="Lucida Grande" charset="0"/>
                <a:sym typeface="Lucida Grande" charset="0"/>
              </a:rPr>
              <a:t>Visual Studio 2010 Intellisense can help when figuring out whether or not you can chain!</a:t>
            </a:r>
          </a:p>
          <a:p>
            <a:pPr eaLnBrk="1" hangingPunct="1"/>
            <a:r>
              <a:rPr lang="en-US" sz="1600" smtClean="0">
                <a:solidFill>
                  <a:srgbClr val="000000"/>
                </a:solidFill>
                <a:latin typeface="Lucida Grande" charset="0"/>
                <a:ea typeface="Lucida Grande" charset="0"/>
                <a:cs typeface="Lucida Grande" charset="0"/>
                <a:sym typeface="Lucida Grande" charset="0"/>
              </a:rPr>
              <a:t>You can also find out whether or not a methods chains by looking at api,jquery.com. If the method returns “jQuery” on the api site, then you know it can be chained.</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a:ln/>
        </p:spPr>
      </p:sp>
      <p:sp>
        <p:nvSpPr>
          <p:cNvPr id="43011" name="Notes Placeholder 2"/>
          <p:cNvSpPr>
            <a:spLocks noGrp="1"/>
          </p:cNvSpPr>
          <p:nvPr>
            <p:ph type="body" idx="1"/>
          </p:nvPr>
        </p:nvSpPr>
        <p:spPr>
          <a:noFill/>
        </p:spPr>
        <p:txBody>
          <a:bodyPr/>
          <a:lstStyle/>
          <a:p>
            <a:r>
              <a:rPr lang="en-US" smtClean="0"/>
              <a:t>Use the Demo Script for jQuery Fundamentals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1"/>
          <p:cNvSpPr>
            <a:spLocks noGrp="1" noRot="1" noChangeAspect="1" noChangeArrowheads="1" noTextEdit="1"/>
          </p:cNvSpPr>
          <p:nvPr>
            <p:ph type="sldImg"/>
          </p:nvPr>
        </p:nvSpPr>
        <p:spPr>
          <a:solidFill>
            <a:srgbClr val="FFFFFF"/>
          </a:solidFill>
          <a:ln/>
        </p:spPr>
      </p:sp>
      <p:sp>
        <p:nvSpPr>
          <p:cNvPr id="19459"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3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solidFill>
                  <a:srgbClr val="000000"/>
                </a:solidFill>
                <a:latin typeface="Lucida Grande" charset="0"/>
                <a:ea typeface="Lucida Grande" charset="0"/>
                <a:cs typeface="Lucida Grande" charset="0"/>
                <a:sym typeface="Lucida Grande" charset="0"/>
              </a:rPr>
              <a:t>Talking Points:</a:t>
            </a:r>
          </a:p>
          <a:p>
            <a:pPr eaLnBrk="1" hangingPunct="1"/>
            <a:r>
              <a:rPr lang="en-US" sz="1600" smtClean="0">
                <a:solidFill>
                  <a:srgbClr val="000000"/>
                </a:solidFill>
                <a:latin typeface="Lucida Grande" charset="0"/>
                <a:ea typeface="Lucida Grande" charset="0"/>
                <a:cs typeface="Lucida Grande" charset="0"/>
                <a:sym typeface="Lucida Grande" charset="0"/>
              </a:rPr>
              <a:t>jQuery.ajax() is the core method - the shortcut methods use it ‘under the hood’. Thus it can do everything.</a:t>
            </a:r>
          </a:p>
          <a:p>
            <a:pPr eaLnBrk="1" hangingPunct="1"/>
            <a:r>
              <a:rPr lang="en-US" sz="1600" smtClean="0">
                <a:solidFill>
                  <a:srgbClr val="000000"/>
                </a:solidFill>
                <a:latin typeface="Lucida Grande" charset="0"/>
                <a:ea typeface="Lucida Grande" charset="0"/>
                <a:cs typeface="Lucida Grande" charset="0"/>
                <a:sym typeface="Lucida Grande" charset="0"/>
              </a:rPr>
              <a:t>$.get() and $.post() set a single parameter - the type of HTTP Action that will occur (POST or GET)</a:t>
            </a:r>
          </a:p>
          <a:p>
            <a:pPr eaLnBrk="1" hangingPunct="1"/>
            <a:r>
              <a:rPr lang="en-US" sz="1600" smtClean="0">
                <a:solidFill>
                  <a:srgbClr val="000000"/>
                </a:solidFill>
                <a:latin typeface="Lucida Grande" charset="0"/>
                <a:ea typeface="Lucida Grande" charset="0"/>
                <a:cs typeface="Lucida Grande" charset="0"/>
                <a:sym typeface="Lucida Grande" charset="0"/>
              </a:rPr>
              <a:t>$.getJSON will use the get HTTP action and will inform the server to send JSON back</a:t>
            </a:r>
          </a:p>
          <a:p>
            <a:pPr eaLnBrk="1" hangingPunct="1"/>
            <a:r>
              <a:rPr lang="en-US" sz="1600" smtClean="0">
                <a:solidFill>
                  <a:srgbClr val="000000"/>
                </a:solidFill>
                <a:latin typeface="Lucida Grande" charset="0"/>
                <a:ea typeface="Lucida Grande" charset="0"/>
                <a:cs typeface="Lucida Grande" charset="0"/>
                <a:sym typeface="Lucida Grande" charset="0"/>
              </a:rPr>
              <a:t>$(...).load() will get HTML from the server and load it into whatever you have selected. Super simple! (more on next slide)</a:t>
            </a:r>
          </a:p>
          <a:p>
            <a:pPr eaLnBrk="1" hangingPunct="1"/>
            <a:r>
              <a:rPr lang="en-US" sz="1600" smtClean="0">
                <a:solidFill>
                  <a:srgbClr val="000000"/>
                </a:solidFill>
                <a:latin typeface="Lucida Grande" charset="0"/>
                <a:ea typeface="Lucida Grande" charset="0"/>
                <a:cs typeface="Lucida Grande" charset="0"/>
                <a:sym typeface="Lucida Grande" charset="0"/>
              </a:rPr>
              <a:t>Note that there is no selection going on (except .load()). With certain jQuery methods there isn’t a a logical reason to make a selection first - most Ajax methods fall into that category. So they fall into the same </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1"/>
          <p:cNvSpPr>
            <a:spLocks noGrp="1" noRot="1" noChangeAspect="1" noChangeArrowheads="1" noTextEdit="1"/>
          </p:cNvSpPr>
          <p:nvPr>
            <p:ph type="sldImg"/>
          </p:nvPr>
        </p:nvSpPr>
        <p:spPr>
          <a:solidFill>
            <a:srgbClr val="FFFFFF"/>
          </a:solidFill>
          <a:ln/>
        </p:spPr>
      </p:sp>
      <p:sp>
        <p:nvSpPr>
          <p:cNvPr id="20483"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3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solidFill>
                  <a:srgbClr val="000000"/>
                </a:solidFill>
                <a:latin typeface="Lucida Grande" charset="0"/>
                <a:ea typeface="Lucida Grande" charset="0"/>
                <a:cs typeface="Lucida Grande" charset="0"/>
                <a:sym typeface="Lucida Grande" charset="0"/>
              </a:rPr>
              <a:t>Talking Points:</a:t>
            </a:r>
          </a:p>
          <a:p>
            <a:pPr eaLnBrk="1" hangingPunct="1"/>
            <a:r>
              <a:rPr lang="en-US" sz="1600" smtClean="0">
                <a:solidFill>
                  <a:srgbClr val="000000"/>
                </a:solidFill>
                <a:latin typeface="Lucida Grande" charset="0"/>
                <a:ea typeface="Lucida Grande" charset="0"/>
                <a:cs typeface="Lucida Grande" charset="0"/>
                <a:sym typeface="Lucida Grande" charset="0"/>
              </a:rPr>
              <a:t>$(...).load() will get HTML from the server and load it into whatever you have selected.</a:t>
            </a:r>
          </a:p>
          <a:p>
            <a:pPr eaLnBrk="1" hangingPunct="1"/>
            <a:r>
              <a:rPr lang="en-US" sz="1600" smtClean="0">
                <a:solidFill>
                  <a:srgbClr val="000000"/>
                </a:solidFill>
                <a:latin typeface="Lucida Grande" charset="0"/>
                <a:ea typeface="Lucida Grande" charset="0"/>
                <a:cs typeface="Lucida Grande" charset="0"/>
                <a:sym typeface="Lucida Grande" charset="0"/>
              </a:rPr>
              <a:t>You could have the ASP.NET MVC server render a partial view, and return that with load!</a:t>
            </a:r>
          </a:p>
          <a:p>
            <a:pPr eaLnBrk="1" hangingPunct="1"/>
            <a:r>
              <a:rPr lang="en-US" sz="1600" smtClean="0">
                <a:solidFill>
                  <a:srgbClr val="000000"/>
                </a:solidFill>
                <a:latin typeface="Lucida Grande" charset="0"/>
                <a:ea typeface="Lucida Grande" charset="0"/>
                <a:cs typeface="Lucida Grande" charset="0"/>
                <a:sym typeface="Lucida Grande" charset="0"/>
              </a:rPr>
              <a:t>Note that the server should return a partial page only. If it returns a whole page, then we are going to have some invalid HTML!</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
          <p:cNvSpPr>
            <a:spLocks noGrp="1" noRot="1" noChangeAspect="1" noChangeArrowheads="1" noTextEdit="1"/>
          </p:cNvSpPr>
          <p:nvPr>
            <p:ph type="sldImg"/>
          </p:nvPr>
        </p:nvSpPr>
        <p:spPr>
          <a:solidFill>
            <a:srgbClr val="FFFFFF"/>
          </a:solidFill>
          <a:ln/>
        </p:spPr>
      </p:sp>
      <p:sp>
        <p:nvSpPr>
          <p:cNvPr id="21507"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3 minutes</a:t>
            </a:r>
          </a:p>
          <a:p>
            <a:pPr eaLnBrk="1" hangingPunct="1"/>
            <a:endParaRPr lang="en-US" sz="1600" smtClean="0">
              <a:latin typeface="Lucida Grande" charset="0"/>
              <a:ea typeface="Lucida Grande" charset="0"/>
              <a:cs typeface="Lucida Grande" charset="0"/>
              <a:sym typeface="Lucida Grande" charset="0"/>
            </a:endParaRPr>
          </a:p>
          <a:p>
            <a:pPr eaLnBrk="1" hangingPunct="1"/>
            <a:r>
              <a:rPr lang="en-US" sz="1600" smtClean="0">
                <a:solidFill>
                  <a:srgbClr val="000000"/>
                </a:solidFill>
                <a:latin typeface="Lucida Grande" charset="0"/>
                <a:ea typeface="Lucida Grande" charset="0"/>
                <a:cs typeface="Lucida Grande" charset="0"/>
                <a:sym typeface="Lucida Grande" charset="0"/>
              </a:rPr>
              <a:t>Talking Points: </a:t>
            </a:r>
          </a:p>
          <a:p>
            <a:pPr eaLnBrk="1" hangingPunct="1"/>
            <a:r>
              <a:rPr lang="en-US" sz="1600" smtClean="0">
                <a:solidFill>
                  <a:srgbClr val="000000"/>
                </a:solidFill>
                <a:latin typeface="Lucida Grande" charset="0"/>
                <a:ea typeface="Lucida Grande" charset="0"/>
                <a:cs typeface="Lucida Grande" charset="0"/>
                <a:sym typeface="Lucida Grande" charset="0"/>
              </a:rPr>
              <a:t>With ASP.NET you can return a JSONResult, which would work in cooperation with jQuery getJSON</a:t>
            </a:r>
          </a:p>
          <a:p>
            <a:pPr eaLnBrk="1" hangingPunct="1"/>
            <a:r>
              <a:rPr lang="en-US" sz="1600" smtClean="0">
                <a:solidFill>
                  <a:srgbClr val="000000"/>
                </a:solidFill>
                <a:latin typeface="Lucida Grande" charset="0"/>
                <a:ea typeface="Lucida Grande" charset="0"/>
                <a:cs typeface="Lucida Grande" charset="0"/>
                <a:sym typeface="Lucida Grande" charset="0"/>
              </a:rPr>
              <a:t>When JSON returns, it is treated as a javascript object (that is why it is so handy!!)</a:t>
            </a:r>
          </a:p>
          <a:p>
            <a:pPr eaLnBrk="1" hangingPunct="1"/>
            <a:r>
              <a:rPr lang="en-US" sz="1600" smtClean="0">
                <a:solidFill>
                  <a:srgbClr val="000000"/>
                </a:solidFill>
                <a:latin typeface="Lucida Grande" charset="0"/>
                <a:ea typeface="Lucida Grande" charset="0"/>
                <a:cs typeface="Lucida Grande" charset="0"/>
                <a:sym typeface="Lucida Grande" charset="0"/>
              </a:rPr>
              <a:t>Again we see that jQuery expects a function and we can specify the function to use inline and never have to actually name the function</a:t>
            </a:r>
          </a:p>
          <a:p>
            <a:pPr eaLnBrk="1" hangingPunct="1"/>
            <a:endParaRPr lang="en-US" sz="1600" smtClean="0">
              <a:solidFill>
                <a:srgbClr val="000000"/>
              </a:solidFill>
              <a:latin typeface="Lucida Grande" charset="0"/>
              <a:ea typeface="Lucida Grande" charset="0"/>
              <a:cs typeface="Lucida Grande" charset="0"/>
              <a:sym typeface="Lucida Grande"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the demo script </a:t>
            </a:r>
            <a:r>
              <a:rPr lang="en-US" smtClean="0"/>
              <a:t>for Ajax </a:t>
            </a:r>
            <a:endParaRPr lang="en-US"/>
          </a:p>
        </p:txBody>
      </p:sp>
    </p:spTree>
    <p:extLst>
      <p:ext uri="{BB962C8B-B14F-4D97-AF65-F5344CB8AC3E}">
        <p14:creationId xmlns:p14="http://schemas.microsoft.com/office/powerpoint/2010/main" val="2288465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4</a:t>
            </a:fld>
            <a:endParaRPr lang="en-US" dirty="0"/>
          </a:p>
        </p:txBody>
      </p:sp>
    </p:spTree>
    <p:extLst>
      <p:ext uri="{BB962C8B-B14F-4D97-AF65-F5344CB8AC3E}">
        <p14:creationId xmlns:p14="http://schemas.microsoft.com/office/powerpoint/2010/main" val="11166222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1"/>
          <p:cNvSpPr>
            <a:spLocks noGrp="1" noRot="1" noChangeAspect="1" noChangeArrowheads="1" noTextEdit="1"/>
          </p:cNvSpPr>
          <p:nvPr>
            <p:ph type="sldImg"/>
          </p:nvPr>
        </p:nvSpPr>
        <p:spPr>
          <a:solidFill>
            <a:srgbClr val="FFFFFF"/>
          </a:solidFill>
          <a:ln/>
        </p:spPr>
      </p:sp>
      <p:sp>
        <p:nvSpPr>
          <p:cNvPr id="22531" name="Rectangle 2"/>
          <p:cNvSpPr>
            <a:spLocks noGrp="1" noChangeArrowheads="1"/>
          </p:cNvSpPr>
          <p:nvPr>
            <p:ph type="body" idx="1"/>
          </p:nvPr>
        </p:nvSpPr>
        <p:spPr>
          <a:noFill/>
        </p:spPr>
        <p:txBody>
          <a:bodyPr/>
          <a:lstStyle/>
          <a:p>
            <a:pPr eaLnBrk="1" hangingPunct="1"/>
            <a:r>
              <a:rPr lang="en-US" sz="1600" u="sng" smtClean="0">
                <a:latin typeface="Lucida Grande" charset="0"/>
                <a:ea typeface="Lucida Grande" charset="0"/>
                <a:cs typeface="Lucida Grande" charset="0"/>
                <a:sym typeface="Lucida Grande" charset="0"/>
              </a:rPr>
              <a:t>Estimated Time</a:t>
            </a:r>
            <a:r>
              <a:rPr lang="en-US" sz="1600" smtClean="0">
                <a:latin typeface="Lucida Grande" charset="0"/>
                <a:ea typeface="Lucida Grande" charset="0"/>
                <a:cs typeface="Lucida Grande" charset="0"/>
                <a:sym typeface="Lucida Grande" charset="0"/>
              </a:rPr>
              <a:t>: 1 minutes</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a:t>
            </a:r>
            <a:r>
              <a:rPr lang="en-US" baseline="0" dirty="0" smtClean="0"/>
              <a:t> the demo script for adding </a:t>
            </a:r>
            <a:r>
              <a:rPr lang="en-US" baseline="0" dirty="0" err="1" smtClean="0"/>
              <a:t>jQuery</a:t>
            </a:r>
            <a:r>
              <a:rPr lang="en-US" baseline="0" dirty="0" smtClean="0"/>
              <a:t> UI to the MVC </a:t>
            </a:r>
            <a:r>
              <a:rPr lang="en-US" baseline="0" smtClean="0"/>
              <a:t>Music Store</a:t>
            </a:r>
            <a:endParaRPr lang="en-US"/>
          </a:p>
        </p:txBody>
      </p:sp>
    </p:spTree>
    <p:extLst>
      <p:ext uri="{BB962C8B-B14F-4D97-AF65-F5344CB8AC3E}">
        <p14:creationId xmlns:p14="http://schemas.microsoft.com/office/powerpoint/2010/main" val="20865678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56</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58</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60</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62</a:t>
            </a:fld>
            <a:endParaRPr lang="en-US" dirty="0"/>
          </a:p>
        </p:txBody>
      </p:sp>
    </p:spTree>
    <p:extLst>
      <p:ext uri="{BB962C8B-B14F-4D97-AF65-F5344CB8AC3E}">
        <p14:creationId xmlns:p14="http://schemas.microsoft.com/office/powerpoint/2010/main" val="3797108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63</a:t>
            </a:fld>
            <a:endParaRPr lang="en-US" dirty="0"/>
          </a:p>
        </p:txBody>
      </p:sp>
    </p:spTree>
    <p:extLst>
      <p:ext uri="{BB962C8B-B14F-4D97-AF65-F5344CB8AC3E}">
        <p14:creationId xmlns:p14="http://schemas.microsoft.com/office/powerpoint/2010/main" val="25792328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64</a:t>
            </a:fld>
            <a:endParaRPr lang="en-US" dirty="0"/>
          </a:p>
        </p:txBody>
      </p:sp>
    </p:spTree>
    <p:extLst>
      <p:ext uri="{BB962C8B-B14F-4D97-AF65-F5344CB8AC3E}">
        <p14:creationId xmlns:p14="http://schemas.microsoft.com/office/powerpoint/2010/main" val="37900489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t>65</a:t>
            </a:fld>
            <a:endParaRPr lang="en-US" dirty="0"/>
          </a:p>
        </p:txBody>
      </p:sp>
    </p:spTree>
    <p:extLst>
      <p:ext uri="{BB962C8B-B14F-4D97-AF65-F5344CB8AC3E}">
        <p14:creationId xmlns:p14="http://schemas.microsoft.com/office/powerpoint/2010/main" val="932492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5</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8</a:t>
            </a:fld>
            <a:endParaRPr lang="en-US" dirty="0"/>
          </a:p>
        </p:txBody>
      </p:sp>
    </p:spTree>
    <p:extLst>
      <p:ext uri="{BB962C8B-B14F-4D97-AF65-F5344CB8AC3E}">
        <p14:creationId xmlns:p14="http://schemas.microsoft.com/office/powerpoint/2010/main" val="3790048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9</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10</a:t>
            </a:fld>
            <a:endParaRPr lang="en-US" dirty="0"/>
          </a:p>
        </p:txBody>
      </p:sp>
    </p:spTree>
    <p:extLst>
      <p:ext uri="{BB962C8B-B14F-4D97-AF65-F5344CB8AC3E}">
        <p14:creationId xmlns:p14="http://schemas.microsoft.com/office/powerpoint/2010/main" val="11371882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Tree>
    <p:extLst>
      <p:ext uri="{BB962C8B-B14F-4D97-AF65-F5344CB8AC3E}">
        <p14:creationId xmlns:p14="http://schemas.microsoft.com/office/powerpoint/2010/main" val="346265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Tree>
    <p:extLst>
      <p:ext uri="{BB962C8B-B14F-4D97-AF65-F5344CB8AC3E}">
        <p14:creationId xmlns:p14="http://schemas.microsoft.com/office/powerpoint/2010/main" val="3462654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grpSp>
        <p:nvGrpSpPr>
          <p:cNvPr id="5" name="Group 4"/>
          <p:cNvGrpSpPr/>
          <p:nvPr userDrawn="1"/>
        </p:nvGrpSpPr>
        <p:grpSpPr>
          <a:xfrm>
            <a:off x="519113" y="241940"/>
            <a:ext cx="2411374" cy="387798"/>
            <a:chOff x="517525" y="5956427"/>
            <a:chExt cx="1489796" cy="775597"/>
          </a:xfrm>
        </p:grpSpPr>
        <p:sp>
          <p:nvSpPr>
            <p:cNvPr id="6" name="TextBox 5"/>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8" name="Rectangle 7"/>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2163483488"/>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2130852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433982393"/>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576417092"/>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61767610"/>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grpSp>
        <p:nvGrpSpPr>
          <p:cNvPr id="4" name="Group 3"/>
          <p:cNvGrpSpPr/>
          <p:nvPr userDrawn="1"/>
        </p:nvGrpSpPr>
        <p:grpSpPr>
          <a:xfrm>
            <a:off x="9264689" y="6225727"/>
            <a:ext cx="2411374" cy="387798"/>
            <a:chOff x="517525" y="5956427"/>
            <a:chExt cx="1489796" cy="775597"/>
          </a:xfrm>
        </p:grpSpPr>
        <p:sp>
          <p:nvSpPr>
            <p:cNvPr id="5" name="TextBox 4"/>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6" name="Rectangle 5"/>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3900536183"/>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2012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254992266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grpSp>
        <p:nvGrpSpPr>
          <p:cNvPr id="6" name="Group 5"/>
          <p:cNvGrpSpPr/>
          <p:nvPr userDrawn="1"/>
        </p:nvGrpSpPr>
        <p:grpSpPr>
          <a:xfrm>
            <a:off x="519113" y="241940"/>
            <a:ext cx="2411374" cy="387798"/>
            <a:chOff x="517525" y="5956427"/>
            <a:chExt cx="1489796" cy="775597"/>
          </a:xfrm>
        </p:grpSpPr>
        <p:sp>
          <p:nvSpPr>
            <p:cNvPr id="8" name="TextBox 7"/>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9" name="Rectangle 8"/>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3517780638"/>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73929649"/>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2896729"/>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408112" indent="-408112">
              <a:buFontTx/>
              <a:buBlip>
                <a:blip r:embed="rId2"/>
              </a:buBlip>
              <a:defRPr/>
            </a:lvl1pPr>
            <a:lvl2pPr marL="884243" indent="-340094">
              <a:buFontTx/>
              <a:buBlip>
                <a:blip r:embed="rId2"/>
              </a:buBlip>
              <a:defRPr/>
            </a:lvl2pPr>
            <a:lvl3pPr marL="1360374" indent="-272075">
              <a:buFontTx/>
              <a:buBlip>
                <a:blip r:embed="rId2"/>
              </a:buBlip>
              <a:defRPr/>
            </a:lvl3pPr>
            <a:lvl4pPr marL="1904523" indent="-272075">
              <a:buFontTx/>
              <a:buBlip>
                <a:blip r:embed="rId2"/>
              </a:buBlip>
              <a:defRPr/>
            </a:lvl4pPr>
            <a:lvl5pPr marL="2448673" indent="-272075">
              <a:buFontTx/>
              <a:buBlip>
                <a:blip r:embed="rId2"/>
              </a:buBlip>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Placeholder 1"/>
          <p:cNvSpPr>
            <a:spLocks noGrp="1"/>
          </p:cNvSpPr>
          <p:nvPr>
            <p:ph type="title"/>
          </p:nvPr>
        </p:nvSpPr>
        <p:spPr>
          <a:xfrm>
            <a:off x="2133047" y="660633"/>
            <a:ext cx="9446338" cy="747897"/>
          </a:xfrm>
          <a:prstGeom prst="rect">
            <a:avLst/>
          </a:prstGeom>
        </p:spPr>
        <p:txBody>
          <a:bodyPr/>
          <a:lstStyle>
            <a:lvl1pPr algn="l">
              <a:defRPr>
                <a:effectLst>
                  <a:outerShdw blurRad="38100" dist="38100" dir="2700000" algn="tl">
                    <a:srgbClr val="000000">
                      <a:alpha val="43137"/>
                    </a:srgbClr>
                  </a:outerShdw>
                </a:effectLst>
              </a:defRPr>
            </a:lvl1pPr>
          </a:lstStyle>
          <a:p>
            <a:r>
              <a:rPr lang="en-US" smtClean="0"/>
              <a:t>Click to edit Master title style</a:t>
            </a:r>
            <a:endParaRPr lang="en-US" dirty="0"/>
          </a:p>
        </p:txBody>
      </p:sp>
      <p:sp>
        <p:nvSpPr>
          <p:cNvPr id="4" name="Date Placeholder 3"/>
          <p:cNvSpPr>
            <a:spLocks noGrp="1"/>
          </p:cNvSpPr>
          <p:nvPr>
            <p:ph type="dt" sz="half" idx="10"/>
          </p:nvPr>
        </p:nvSpPr>
        <p:spPr>
          <a:xfrm>
            <a:off x="610038" y="6356822"/>
            <a:ext cx="2843364" cy="365001"/>
          </a:xfrm>
          <a:prstGeom prst="rect">
            <a:avLst/>
          </a:prstGeom>
        </p:spPr>
        <p:txBody>
          <a:bodyPr lIns="76526" tIns="38263" rIns="76526" bIns="38263"/>
          <a:lstStyle>
            <a:lvl1pPr>
              <a:defRPr/>
            </a:lvl1pPr>
          </a:lstStyle>
          <a:p>
            <a:pPr>
              <a:defRPr/>
            </a:pPr>
            <a:fld id="{259F0599-4920-4D66-BB1D-B97213CDE756}" type="datetimeFigureOut">
              <a:rPr lang="en-US"/>
              <a:pPr>
                <a:defRPr/>
              </a:pPr>
              <a:t>4/25/2012</a:t>
            </a:fld>
            <a:endParaRPr lang="en-US"/>
          </a:p>
        </p:txBody>
      </p:sp>
      <p:sp>
        <p:nvSpPr>
          <p:cNvPr id="5" name="Footer Placeholder 4"/>
          <p:cNvSpPr>
            <a:spLocks noGrp="1"/>
          </p:cNvSpPr>
          <p:nvPr>
            <p:ph type="ftr" sz="quarter" idx="11"/>
          </p:nvPr>
        </p:nvSpPr>
        <p:spPr>
          <a:xfrm>
            <a:off x="4164616" y="6356822"/>
            <a:ext cx="3859596" cy="365001"/>
          </a:xfrm>
          <a:prstGeom prst="rect">
            <a:avLst/>
          </a:prstGeom>
        </p:spPr>
        <p:txBody>
          <a:bodyPr lIns="76526" tIns="38263" rIns="76526" bIns="38263"/>
          <a:lstStyle>
            <a:lvl1pPr>
              <a:defRPr/>
            </a:lvl1pPr>
          </a:lstStyle>
          <a:p>
            <a:pPr>
              <a:defRPr/>
            </a:pPr>
            <a:endParaRPr lang="en-US"/>
          </a:p>
        </p:txBody>
      </p:sp>
      <p:sp>
        <p:nvSpPr>
          <p:cNvPr id="6" name="Slide Number Placeholder 5"/>
          <p:cNvSpPr>
            <a:spLocks noGrp="1"/>
          </p:cNvSpPr>
          <p:nvPr>
            <p:ph type="sldNum" sz="quarter" idx="12"/>
          </p:nvPr>
        </p:nvSpPr>
        <p:spPr>
          <a:xfrm>
            <a:off x="8735425" y="6356822"/>
            <a:ext cx="2843364" cy="365001"/>
          </a:xfrm>
          <a:prstGeom prst="rect">
            <a:avLst/>
          </a:prstGeom>
        </p:spPr>
        <p:txBody>
          <a:bodyPr lIns="76526" tIns="38263" rIns="76526" bIns="38263"/>
          <a:lstStyle>
            <a:lvl1pPr>
              <a:defRPr/>
            </a:lvl1pPr>
          </a:lstStyle>
          <a:p>
            <a:pPr>
              <a:defRPr/>
            </a:pPr>
            <a:fld id="{9B7F6F60-BAC2-470E-A8E3-D50A7B2A27CB}" type="slidenum">
              <a:rPr lang="en-US"/>
              <a:pPr>
                <a:defRPr/>
              </a:pPr>
              <a:t>‹#›</a:t>
            </a:fld>
            <a:endParaRPr lang="en-US"/>
          </a:p>
        </p:txBody>
      </p:sp>
    </p:spTree>
    <p:extLst>
      <p:ext uri="{BB962C8B-B14F-4D97-AF65-F5344CB8AC3E}">
        <p14:creationId xmlns:p14="http://schemas.microsoft.com/office/powerpoint/2010/main" val="720622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505028237"/>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668" y="4406802"/>
            <a:ext cx="10360202" cy="457048"/>
          </a:xfrm>
        </p:spPr>
        <p:txBody>
          <a:bodyPr anchor="t"/>
          <a:lstStyle>
            <a:lvl1pPr algn="l">
              <a:defRPr sz="3300" b="1" cap="all"/>
            </a:lvl1pPr>
          </a:lstStyle>
          <a:p>
            <a:r>
              <a:rPr lang="en-US" smtClean="0"/>
              <a:t>Click to edit Master title style</a:t>
            </a:r>
            <a:endParaRPr lang="en-US"/>
          </a:p>
        </p:txBody>
      </p:sp>
      <p:sp>
        <p:nvSpPr>
          <p:cNvPr id="3" name="Text Placeholder 2"/>
          <p:cNvSpPr>
            <a:spLocks noGrp="1"/>
          </p:cNvSpPr>
          <p:nvPr>
            <p:ph type="body" idx="1"/>
          </p:nvPr>
        </p:nvSpPr>
        <p:spPr>
          <a:xfrm>
            <a:off x="962668" y="4171352"/>
            <a:ext cx="10360202" cy="235449"/>
          </a:xfrm>
        </p:spPr>
        <p:txBody>
          <a:bodyPr anchor="b"/>
          <a:lstStyle>
            <a:lvl1pPr marL="0" indent="0">
              <a:buNone/>
              <a:defRPr sz="1700"/>
            </a:lvl1pPr>
            <a:lvl2pPr marL="382611" indent="0">
              <a:buNone/>
              <a:defRPr sz="1500"/>
            </a:lvl2pPr>
            <a:lvl3pPr marL="765223" indent="0">
              <a:buNone/>
              <a:defRPr sz="1300"/>
            </a:lvl3pPr>
            <a:lvl4pPr marL="1147833" indent="0">
              <a:buNone/>
              <a:defRPr sz="1200"/>
            </a:lvl4pPr>
            <a:lvl5pPr marL="1530444" indent="0">
              <a:buNone/>
              <a:defRPr sz="1200"/>
            </a:lvl5pPr>
            <a:lvl6pPr marL="1913056" indent="0">
              <a:buNone/>
              <a:defRPr sz="1200"/>
            </a:lvl6pPr>
            <a:lvl7pPr marL="2295667" indent="0">
              <a:buNone/>
              <a:defRPr sz="1200"/>
            </a:lvl7pPr>
            <a:lvl8pPr marL="2678278" indent="0">
              <a:buNone/>
              <a:defRPr sz="1200"/>
            </a:lvl8pPr>
            <a:lvl9pPr marL="3060889" indent="0">
              <a:buNone/>
              <a:defRPr sz="1200"/>
            </a:lvl9pPr>
          </a:lstStyle>
          <a:p>
            <a:pPr lvl="0"/>
            <a:r>
              <a:rPr lang="en-US" smtClean="0"/>
              <a:t>Click to edit Master text styles</a:t>
            </a:r>
          </a:p>
        </p:txBody>
      </p:sp>
      <p:sp>
        <p:nvSpPr>
          <p:cNvPr id="4" name="Text Box 2"/>
          <p:cNvSpPr txBox="1">
            <a:spLocks noGrp="1" noChangeArrowheads="1"/>
          </p:cNvSpPr>
          <p:nvPr>
            <p:ph type="sldNum" sz="quarter" idx="10"/>
          </p:nvPr>
        </p:nvSpPr>
        <p:spPr>
          <a:xfrm>
            <a:off x="11254429" y="6507511"/>
            <a:ext cx="324361" cy="214313"/>
          </a:xfrm>
          <a:prstGeom prst="rect">
            <a:avLst/>
          </a:prstGeom>
          <a:ln/>
        </p:spPr>
        <p:txBody>
          <a:bodyPr lIns="76526" tIns="38263" rIns="76526" bIns="38263"/>
          <a:lstStyle>
            <a:lvl1pPr>
              <a:defRPr/>
            </a:lvl1pPr>
          </a:lstStyle>
          <a:p>
            <a:pPr>
              <a:defRPr/>
            </a:pPr>
            <a:fld id="{095199AE-E3E1-4706-8E3C-05BCE3977998}" type="slidenum">
              <a:rPr lang="en-US"/>
              <a:pPr>
                <a:defRPr/>
              </a:pPr>
              <a:t>‹#›</a:t>
            </a:fld>
            <a:endParaRPr lang="en-US"/>
          </a:p>
        </p:txBody>
      </p:sp>
    </p:spTree>
    <p:extLst>
      <p:ext uri="{BB962C8B-B14F-4D97-AF65-F5344CB8AC3E}">
        <p14:creationId xmlns:p14="http://schemas.microsoft.com/office/powerpoint/2010/main" val="1035992231"/>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7899733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300648516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976391211"/>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grpSp>
        <p:nvGrpSpPr>
          <p:cNvPr id="8" name="Group 7"/>
          <p:cNvGrpSpPr/>
          <p:nvPr userDrawn="1"/>
        </p:nvGrpSpPr>
        <p:grpSpPr>
          <a:xfrm>
            <a:off x="517525" y="6335971"/>
            <a:ext cx="1768475" cy="276999"/>
            <a:chOff x="517525" y="5956427"/>
            <a:chExt cx="1768475" cy="276999"/>
          </a:xfrm>
        </p:grpSpPr>
        <p:sp>
          <p:nvSpPr>
            <p:cNvPr id="9" name="TextBox 8"/>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10" name="Rectangle 9"/>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3597595036"/>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grpSp>
        <p:nvGrpSpPr>
          <p:cNvPr id="4" name="Group 3"/>
          <p:cNvGrpSpPr/>
          <p:nvPr userDrawn="1"/>
        </p:nvGrpSpPr>
        <p:grpSpPr>
          <a:xfrm>
            <a:off x="517525" y="6335971"/>
            <a:ext cx="1768475" cy="276999"/>
            <a:chOff x="517525" y="5956427"/>
            <a:chExt cx="1768475" cy="276999"/>
          </a:xfrm>
        </p:grpSpPr>
        <p:sp>
          <p:nvSpPr>
            <p:cNvPr id="5" name="TextBox 4"/>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6" name="Rectangle 5"/>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1833870189"/>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423089825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6" name="Freeform 11"/>
          <p:cNvSpPr>
            <a:spLocks noEditPoints="1"/>
          </p:cNvSpPr>
          <p:nvPr userDrawn="1"/>
        </p:nvSpPr>
        <p:spPr bwMode="black">
          <a:xfrm>
            <a:off x="906082" y="2883795"/>
            <a:ext cx="2453963" cy="2309611"/>
          </a:xfrm>
          <a:custGeom>
            <a:avLst/>
            <a:gdLst>
              <a:gd name="T0" fmla="*/ 1137 w 1313"/>
              <a:gd name="T1" fmla="*/ 396 h 1238"/>
              <a:gd name="T2" fmla="*/ 1185 w 1313"/>
              <a:gd name="T3" fmla="*/ 553 h 1238"/>
              <a:gd name="T4" fmla="*/ 1069 w 1313"/>
              <a:gd name="T5" fmla="*/ 567 h 1238"/>
              <a:gd name="T6" fmla="*/ 960 w 1313"/>
              <a:gd name="T7" fmla="*/ 445 h 1238"/>
              <a:gd name="T8" fmla="*/ 960 w 1313"/>
              <a:gd name="T9" fmla="*/ 284 h 1238"/>
              <a:gd name="T10" fmla="*/ 1144 w 1313"/>
              <a:gd name="T11" fmla="*/ 219 h 1238"/>
              <a:gd name="T12" fmla="*/ 1245 w 1313"/>
              <a:gd name="T13" fmla="*/ 346 h 1238"/>
              <a:gd name="T14" fmla="*/ 1258 w 1313"/>
              <a:gd name="T15" fmla="*/ 463 h 1238"/>
              <a:gd name="T16" fmla="*/ 1198 w 1313"/>
              <a:gd name="T17" fmla="*/ 341 h 1238"/>
              <a:gd name="T18" fmla="*/ 800 w 1313"/>
              <a:gd name="T19" fmla="*/ 175 h 1238"/>
              <a:gd name="T20" fmla="*/ 834 w 1313"/>
              <a:gd name="T21" fmla="*/ 405 h 1238"/>
              <a:gd name="T22" fmla="*/ 659 w 1313"/>
              <a:gd name="T23" fmla="*/ 320 h 1238"/>
              <a:gd name="T24" fmla="*/ 677 w 1313"/>
              <a:gd name="T25" fmla="*/ 159 h 1238"/>
              <a:gd name="T26" fmla="*/ 798 w 1313"/>
              <a:gd name="T27" fmla="*/ 52 h 1238"/>
              <a:gd name="T28" fmla="*/ 958 w 1313"/>
              <a:gd name="T29" fmla="*/ 52 h 1238"/>
              <a:gd name="T30" fmla="*/ 1024 w 1313"/>
              <a:gd name="T31" fmla="*/ 236 h 1238"/>
              <a:gd name="T32" fmla="*/ 941 w 1313"/>
              <a:gd name="T33" fmla="*/ 366 h 1238"/>
              <a:gd name="T34" fmla="*/ 912 w 1313"/>
              <a:gd name="T35" fmla="*/ 123 h 1238"/>
              <a:gd name="T36" fmla="*/ 0 w 1313"/>
              <a:gd name="T37" fmla="*/ 451 h 1238"/>
              <a:gd name="T38" fmla="*/ 179 w 1313"/>
              <a:gd name="T39" fmla="*/ 451 h 1238"/>
              <a:gd name="T40" fmla="*/ 264 w 1313"/>
              <a:gd name="T41" fmla="*/ 451 h 1238"/>
              <a:gd name="T42" fmla="*/ 349 w 1313"/>
              <a:gd name="T43" fmla="*/ 451 h 1238"/>
              <a:gd name="T44" fmla="*/ 434 w 1313"/>
              <a:gd name="T45" fmla="*/ 451 h 1238"/>
              <a:gd name="T46" fmla="*/ 519 w 1313"/>
              <a:gd name="T47" fmla="*/ 451 h 1238"/>
              <a:gd name="T48" fmla="*/ 604 w 1313"/>
              <a:gd name="T49" fmla="*/ 451 h 1238"/>
              <a:gd name="T50" fmla="*/ 690 w 1313"/>
              <a:gd name="T51" fmla="*/ 451 h 1238"/>
              <a:gd name="T52" fmla="*/ 775 w 1313"/>
              <a:gd name="T53" fmla="*/ 451 h 1238"/>
              <a:gd name="T54" fmla="*/ 682 w 1313"/>
              <a:gd name="T55" fmla="*/ 949 h 1238"/>
              <a:gd name="T56" fmla="*/ 703 w 1313"/>
              <a:gd name="T57" fmla="*/ 1069 h 1238"/>
              <a:gd name="T58" fmla="*/ 377 w 1313"/>
              <a:gd name="T59" fmla="*/ 1196 h 1238"/>
              <a:gd name="T60" fmla="*/ 357 w 1313"/>
              <a:gd name="T61" fmla="*/ 1090 h 1238"/>
              <a:gd name="T62" fmla="*/ 540 w 1313"/>
              <a:gd name="T63" fmla="*/ 1196 h 1238"/>
              <a:gd name="T64" fmla="*/ 519 w 1313"/>
              <a:gd name="T65" fmla="*/ 949 h 1238"/>
              <a:gd name="T66" fmla="*/ 357 w 1313"/>
              <a:gd name="T67" fmla="*/ 949 h 1238"/>
              <a:gd name="T68" fmla="*/ 194 w 1313"/>
              <a:gd name="T69" fmla="*/ 949 h 1238"/>
              <a:gd name="T70" fmla="*/ 52 w 1313"/>
              <a:gd name="T71" fmla="*/ 1090 h 1238"/>
              <a:gd name="T72" fmla="*/ 845 w 1313"/>
              <a:gd name="T73" fmla="*/ 1196 h 1238"/>
              <a:gd name="T74" fmla="*/ 845 w 1313"/>
              <a:gd name="T75" fmla="*/ 808 h 1238"/>
              <a:gd name="T76" fmla="*/ 682 w 1313"/>
              <a:gd name="T77" fmla="*/ 808 h 1238"/>
              <a:gd name="T78" fmla="*/ 519 w 1313"/>
              <a:gd name="T79" fmla="*/ 808 h 1238"/>
              <a:gd name="T80" fmla="*/ 357 w 1313"/>
              <a:gd name="T81" fmla="*/ 808 h 1238"/>
              <a:gd name="T82" fmla="*/ 194 w 1313"/>
              <a:gd name="T83" fmla="*/ 808 h 1238"/>
              <a:gd name="T84" fmla="*/ 845 w 1313"/>
              <a:gd name="T85" fmla="*/ 668 h 1238"/>
              <a:gd name="T86" fmla="*/ 682 w 1313"/>
              <a:gd name="T87" fmla="*/ 668 h 1238"/>
              <a:gd name="T88" fmla="*/ 519 w 1313"/>
              <a:gd name="T89" fmla="*/ 668 h 1238"/>
              <a:gd name="T90" fmla="*/ 357 w 1313"/>
              <a:gd name="T91" fmla="*/ 668 h 1238"/>
              <a:gd name="T92" fmla="*/ 194 w 1313"/>
              <a:gd name="T93" fmla="*/ 668 h 1238"/>
              <a:gd name="T94" fmla="*/ 718 w 1313"/>
              <a:gd name="T95" fmla="*/ 493 h 1238"/>
              <a:gd name="T96" fmla="*/ 633 w 1313"/>
              <a:gd name="T97" fmla="*/ 493 h 1238"/>
              <a:gd name="T98" fmla="*/ 548 w 1313"/>
              <a:gd name="T99" fmla="*/ 493 h 1238"/>
              <a:gd name="T100" fmla="*/ 463 w 1313"/>
              <a:gd name="T101" fmla="*/ 493 h 1238"/>
              <a:gd name="T102" fmla="*/ 378 w 1313"/>
              <a:gd name="T103" fmla="*/ 493 h 1238"/>
              <a:gd name="T104" fmla="*/ 292 w 1313"/>
              <a:gd name="T105" fmla="*/ 493 h 1238"/>
              <a:gd name="T106" fmla="*/ 207 w 1313"/>
              <a:gd name="T107" fmla="*/ 493 h 1238"/>
              <a:gd name="T108" fmla="*/ 122 w 1313"/>
              <a:gd name="T109" fmla="*/ 493 h 1238"/>
              <a:gd name="T110" fmla="*/ 775 w 1313"/>
              <a:gd name="T111" fmla="*/ 49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13" h="1238">
                <a:moveTo>
                  <a:pt x="1137" y="396"/>
                </a:moveTo>
                <a:cubicBezTo>
                  <a:pt x="1150" y="411"/>
                  <a:pt x="1150" y="433"/>
                  <a:pt x="1136" y="447"/>
                </a:cubicBezTo>
                <a:cubicBezTo>
                  <a:pt x="1120" y="461"/>
                  <a:pt x="1097" y="459"/>
                  <a:pt x="1084" y="444"/>
                </a:cubicBezTo>
                <a:cubicBezTo>
                  <a:pt x="1071" y="429"/>
                  <a:pt x="1071" y="407"/>
                  <a:pt x="1087" y="393"/>
                </a:cubicBezTo>
                <a:cubicBezTo>
                  <a:pt x="1102" y="379"/>
                  <a:pt x="1124" y="382"/>
                  <a:pt x="1137" y="396"/>
                </a:cubicBezTo>
                <a:close/>
                <a:moveTo>
                  <a:pt x="1258" y="463"/>
                </a:moveTo>
                <a:cubicBezTo>
                  <a:pt x="1255" y="475"/>
                  <a:pt x="1246" y="494"/>
                  <a:pt x="1234" y="509"/>
                </a:cubicBezTo>
                <a:cubicBezTo>
                  <a:pt x="1260" y="555"/>
                  <a:pt x="1260" y="555"/>
                  <a:pt x="1260" y="555"/>
                </a:cubicBezTo>
                <a:cubicBezTo>
                  <a:pt x="1254" y="560"/>
                  <a:pt x="1228" y="584"/>
                  <a:pt x="1228" y="584"/>
                </a:cubicBezTo>
                <a:cubicBezTo>
                  <a:pt x="1185" y="553"/>
                  <a:pt x="1185" y="553"/>
                  <a:pt x="1185" y="553"/>
                </a:cubicBezTo>
                <a:cubicBezTo>
                  <a:pt x="1184" y="555"/>
                  <a:pt x="1184" y="555"/>
                  <a:pt x="1184" y="555"/>
                </a:cubicBezTo>
                <a:cubicBezTo>
                  <a:pt x="1174" y="561"/>
                  <a:pt x="1154" y="568"/>
                  <a:pt x="1136" y="571"/>
                </a:cubicBezTo>
                <a:cubicBezTo>
                  <a:pt x="1121" y="623"/>
                  <a:pt x="1121" y="623"/>
                  <a:pt x="1121" y="623"/>
                </a:cubicBezTo>
                <a:cubicBezTo>
                  <a:pt x="1113" y="621"/>
                  <a:pt x="1078" y="619"/>
                  <a:pt x="1078" y="619"/>
                </a:cubicBezTo>
                <a:cubicBezTo>
                  <a:pt x="1069" y="567"/>
                  <a:pt x="1069" y="567"/>
                  <a:pt x="1069" y="567"/>
                </a:cubicBezTo>
                <a:cubicBezTo>
                  <a:pt x="1057" y="564"/>
                  <a:pt x="1036" y="556"/>
                  <a:pt x="1022" y="545"/>
                </a:cubicBezTo>
                <a:cubicBezTo>
                  <a:pt x="975" y="570"/>
                  <a:pt x="975" y="570"/>
                  <a:pt x="975" y="570"/>
                </a:cubicBezTo>
                <a:cubicBezTo>
                  <a:pt x="970" y="565"/>
                  <a:pt x="946" y="538"/>
                  <a:pt x="946" y="538"/>
                </a:cubicBezTo>
                <a:cubicBezTo>
                  <a:pt x="976" y="495"/>
                  <a:pt x="976" y="495"/>
                  <a:pt x="976" y="495"/>
                </a:cubicBezTo>
                <a:cubicBezTo>
                  <a:pt x="971" y="484"/>
                  <a:pt x="961" y="464"/>
                  <a:pt x="960" y="445"/>
                </a:cubicBezTo>
                <a:cubicBezTo>
                  <a:pt x="909" y="430"/>
                  <a:pt x="909" y="430"/>
                  <a:pt x="909" y="430"/>
                </a:cubicBezTo>
                <a:cubicBezTo>
                  <a:pt x="908" y="422"/>
                  <a:pt x="910" y="387"/>
                  <a:pt x="910" y="387"/>
                </a:cubicBezTo>
                <a:cubicBezTo>
                  <a:pt x="963" y="377"/>
                  <a:pt x="963" y="377"/>
                  <a:pt x="963" y="377"/>
                </a:cubicBezTo>
                <a:cubicBezTo>
                  <a:pt x="971" y="350"/>
                  <a:pt x="972" y="349"/>
                  <a:pt x="986" y="330"/>
                </a:cubicBezTo>
                <a:cubicBezTo>
                  <a:pt x="960" y="284"/>
                  <a:pt x="960" y="284"/>
                  <a:pt x="960" y="284"/>
                </a:cubicBezTo>
                <a:cubicBezTo>
                  <a:pt x="966" y="279"/>
                  <a:pt x="992" y="255"/>
                  <a:pt x="992" y="255"/>
                </a:cubicBezTo>
                <a:cubicBezTo>
                  <a:pt x="1036" y="285"/>
                  <a:pt x="1036" y="285"/>
                  <a:pt x="1036" y="285"/>
                </a:cubicBezTo>
                <a:cubicBezTo>
                  <a:pt x="1047" y="279"/>
                  <a:pt x="1066" y="271"/>
                  <a:pt x="1085" y="270"/>
                </a:cubicBezTo>
                <a:cubicBezTo>
                  <a:pt x="1100" y="218"/>
                  <a:pt x="1100" y="218"/>
                  <a:pt x="1100" y="218"/>
                </a:cubicBezTo>
                <a:cubicBezTo>
                  <a:pt x="1107" y="218"/>
                  <a:pt x="1144" y="219"/>
                  <a:pt x="1144" y="219"/>
                </a:cubicBezTo>
                <a:cubicBezTo>
                  <a:pt x="1153" y="273"/>
                  <a:pt x="1153" y="273"/>
                  <a:pt x="1153" y="273"/>
                </a:cubicBezTo>
                <a:cubicBezTo>
                  <a:pt x="1180" y="281"/>
                  <a:pt x="1182" y="280"/>
                  <a:pt x="1199" y="295"/>
                </a:cubicBezTo>
                <a:cubicBezTo>
                  <a:pt x="1245" y="270"/>
                  <a:pt x="1245" y="270"/>
                  <a:pt x="1245" y="270"/>
                </a:cubicBezTo>
                <a:cubicBezTo>
                  <a:pt x="1251" y="276"/>
                  <a:pt x="1274" y="301"/>
                  <a:pt x="1274" y="301"/>
                </a:cubicBezTo>
                <a:cubicBezTo>
                  <a:pt x="1245" y="346"/>
                  <a:pt x="1245" y="346"/>
                  <a:pt x="1245" y="346"/>
                </a:cubicBezTo>
                <a:cubicBezTo>
                  <a:pt x="1251" y="355"/>
                  <a:pt x="1259" y="376"/>
                  <a:pt x="1262" y="395"/>
                </a:cubicBezTo>
                <a:cubicBezTo>
                  <a:pt x="1313" y="409"/>
                  <a:pt x="1313" y="409"/>
                  <a:pt x="1313" y="409"/>
                </a:cubicBezTo>
                <a:cubicBezTo>
                  <a:pt x="1312" y="417"/>
                  <a:pt x="1311" y="453"/>
                  <a:pt x="1311" y="453"/>
                </a:cubicBezTo>
                <a:cubicBezTo>
                  <a:pt x="1259" y="462"/>
                  <a:pt x="1259" y="462"/>
                  <a:pt x="1259" y="462"/>
                </a:cubicBezTo>
                <a:lnTo>
                  <a:pt x="1258" y="463"/>
                </a:lnTo>
                <a:close/>
                <a:moveTo>
                  <a:pt x="1198" y="341"/>
                </a:moveTo>
                <a:cubicBezTo>
                  <a:pt x="1154" y="292"/>
                  <a:pt x="1079" y="288"/>
                  <a:pt x="1031" y="331"/>
                </a:cubicBezTo>
                <a:cubicBezTo>
                  <a:pt x="982" y="376"/>
                  <a:pt x="978" y="450"/>
                  <a:pt x="1023" y="499"/>
                </a:cubicBezTo>
                <a:cubicBezTo>
                  <a:pt x="1066" y="547"/>
                  <a:pt x="1141" y="551"/>
                  <a:pt x="1190" y="507"/>
                </a:cubicBezTo>
                <a:cubicBezTo>
                  <a:pt x="1238" y="464"/>
                  <a:pt x="1242" y="389"/>
                  <a:pt x="1198" y="341"/>
                </a:cubicBezTo>
                <a:close/>
                <a:moveTo>
                  <a:pt x="800" y="175"/>
                </a:moveTo>
                <a:cubicBezTo>
                  <a:pt x="784" y="190"/>
                  <a:pt x="784" y="212"/>
                  <a:pt x="797" y="227"/>
                </a:cubicBezTo>
                <a:cubicBezTo>
                  <a:pt x="811" y="241"/>
                  <a:pt x="833" y="244"/>
                  <a:pt x="849" y="229"/>
                </a:cubicBezTo>
                <a:cubicBezTo>
                  <a:pt x="863" y="216"/>
                  <a:pt x="863" y="194"/>
                  <a:pt x="850" y="179"/>
                </a:cubicBezTo>
                <a:cubicBezTo>
                  <a:pt x="837" y="164"/>
                  <a:pt x="815" y="162"/>
                  <a:pt x="800" y="175"/>
                </a:cubicBezTo>
                <a:close/>
                <a:moveTo>
                  <a:pt x="941" y="366"/>
                </a:moveTo>
                <a:cubicBezTo>
                  <a:pt x="898" y="336"/>
                  <a:pt x="898" y="336"/>
                  <a:pt x="898" y="336"/>
                </a:cubicBezTo>
                <a:cubicBezTo>
                  <a:pt x="897" y="337"/>
                  <a:pt x="897" y="337"/>
                  <a:pt x="897" y="337"/>
                </a:cubicBezTo>
                <a:cubicBezTo>
                  <a:pt x="887" y="344"/>
                  <a:pt x="867" y="351"/>
                  <a:pt x="849" y="353"/>
                </a:cubicBezTo>
                <a:cubicBezTo>
                  <a:pt x="834" y="405"/>
                  <a:pt x="834" y="405"/>
                  <a:pt x="834" y="405"/>
                </a:cubicBezTo>
                <a:cubicBezTo>
                  <a:pt x="826" y="404"/>
                  <a:pt x="791" y="402"/>
                  <a:pt x="791" y="402"/>
                </a:cubicBezTo>
                <a:cubicBezTo>
                  <a:pt x="782" y="350"/>
                  <a:pt x="782" y="350"/>
                  <a:pt x="782" y="350"/>
                </a:cubicBezTo>
                <a:cubicBezTo>
                  <a:pt x="770" y="347"/>
                  <a:pt x="749" y="339"/>
                  <a:pt x="735" y="328"/>
                </a:cubicBezTo>
                <a:cubicBezTo>
                  <a:pt x="688" y="352"/>
                  <a:pt x="688" y="352"/>
                  <a:pt x="688" y="352"/>
                </a:cubicBezTo>
                <a:cubicBezTo>
                  <a:pt x="683" y="347"/>
                  <a:pt x="659" y="320"/>
                  <a:pt x="659" y="320"/>
                </a:cubicBezTo>
                <a:cubicBezTo>
                  <a:pt x="689" y="277"/>
                  <a:pt x="689" y="277"/>
                  <a:pt x="689" y="277"/>
                </a:cubicBezTo>
                <a:cubicBezTo>
                  <a:pt x="684" y="266"/>
                  <a:pt x="675" y="246"/>
                  <a:pt x="673" y="227"/>
                </a:cubicBezTo>
                <a:cubicBezTo>
                  <a:pt x="622" y="213"/>
                  <a:pt x="622" y="213"/>
                  <a:pt x="622" y="213"/>
                </a:cubicBezTo>
                <a:cubicBezTo>
                  <a:pt x="622" y="205"/>
                  <a:pt x="623" y="170"/>
                  <a:pt x="623" y="170"/>
                </a:cubicBezTo>
                <a:cubicBezTo>
                  <a:pt x="677" y="159"/>
                  <a:pt x="677" y="159"/>
                  <a:pt x="677" y="159"/>
                </a:cubicBezTo>
                <a:cubicBezTo>
                  <a:pt x="684" y="133"/>
                  <a:pt x="685" y="132"/>
                  <a:pt x="699" y="113"/>
                </a:cubicBezTo>
                <a:cubicBezTo>
                  <a:pt x="673" y="67"/>
                  <a:pt x="673" y="67"/>
                  <a:pt x="673" y="67"/>
                </a:cubicBezTo>
                <a:cubicBezTo>
                  <a:pt x="679" y="61"/>
                  <a:pt x="705" y="38"/>
                  <a:pt x="705" y="38"/>
                </a:cubicBezTo>
                <a:cubicBezTo>
                  <a:pt x="749" y="67"/>
                  <a:pt x="749" y="67"/>
                  <a:pt x="749" y="67"/>
                </a:cubicBezTo>
                <a:cubicBezTo>
                  <a:pt x="760" y="62"/>
                  <a:pt x="779" y="53"/>
                  <a:pt x="798" y="52"/>
                </a:cubicBezTo>
                <a:cubicBezTo>
                  <a:pt x="814" y="0"/>
                  <a:pt x="814" y="0"/>
                  <a:pt x="814" y="0"/>
                </a:cubicBezTo>
                <a:cubicBezTo>
                  <a:pt x="821" y="1"/>
                  <a:pt x="857" y="1"/>
                  <a:pt x="857" y="1"/>
                </a:cubicBezTo>
                <a:cubicBezTo>
                  <a:pt x="866" y="56"/>
                  <a:pt x="866" y="56"/>
                  <a:pt x="866" y="56"/>
                </a:cubicBezTo>
                <a:cubicBezTo>
                  <a:pt x="893" y="64"/>
                  <a:pt x="895" y="63"/>
                  <a:pt x="913" y="78"/>
                </a:cubicBezTo>
                <a:cubicBezTo>
                  <a:pt x="958" y="52"/>
                  <a:pt x="958" y="52"/>
                  <a:pt x="958" y="52"/>
                </a:cubicBezTo>
                <a:cubicBezTo>
                  <a:pt x="964" y="58"/>
                  <a:pt x="987" y="84"/>
                  <a:pt x="987" y="84"/>
                </a:cubicBezTo>
                <a:cubicBezTo>
                  <a:pt x="958" y="128"/>
                  <a:pt x="958" y="128"/>
                  <a:pt x="958" y="128"/>
                </a:cubicBezTo>
                <a:cubicBezTo>
                  <a:pt x="965" y="138"/>
                  <a:pt x="972" y="158"/>
                  <a:pt x="976" y="177"/>
                </a:cubicBezTo>
                <a:cubicBezTo>
                  <a:pt x="1026" y="191"/>
                  <a:pt x="1026" y="191"/>
                  <a:pt x="1026" y="191"/>
                </a:cubicBezTo>
                <a:cubicBezTo>
                  <a:pt x="1025" y="199"/>
                  <a:pt x="1024" y="236"/>
                  <a:pt x="1024" y="236"/>
                </a:cubicBezTo>
                <a:cubicBezTo>
                  <a:pt x="972" y="245"/>
                  <a:pt x="972" y="245"/>
                  <a:pt x="972" y="245"/>
                </a:cubicBezTo>
                <a:cubicBezTo>
                  <a:pt x="971" y="246"/>
                  <a:pt x="971" y="246"/>
                  <a:pt x="971" y="246"/>
                </a:cubicBezTo>
                <a:cubicBezTo>
                  <a:pt x="968" y="257"/>
                  <a:pt x="959" y="277"/>
                  <a:pt x="947" y="292"/>
                </a:cubicBezTo>
                <a:cubicBezTo>
                  <a:pt x="973" y="337"/>
                  <a:pt x="973" y="337"/>
                  <a:pt x="973" y="337"/>
                </a:cubicBezTo>
                <a:cubicBezTo>
                  <a:pt x="967" y="343"/>
                  <a:pt x="941" y="366"/>
                  <a:pt x="941" y="366"/>
                </a:cubicBezTo>
                <a:close/>
                <a:moveTo>
                  <a:pt x="912" y="123"/>
                </a:moveTo>
                <a:cubicBezTo>
                  <a:pt x="867" y="74"/>
                  <a:pt x="792" y="71"/>
                  <a:pt x="745" y="114"/>
                </a:cubicBezTo>
                <a:cubicBezTo>
                  <a:pt x="695" y="158"/>
                  <a:pt x="692" y="233"/>
                  <a:pt x="736" y="282"/>
                </a:cubicBezTo>
                <a:cubicBezTo>
                  <a:pt x="779" y="330"/>
                  <a:pt x="854" y="334"/>
                  <a:pt x="903" y="289"/>
                </a:cubicBezTo>
                <a:cubicBezTo>
                  <a:pt x="951" y="246"/>
                  <a:pt x="955" y="171"/>
                  <a:pt x="912" y="123"/>
                </a:cubicBezTo>
                <a:close/>
                <a:moveTo>
                  <a:pt x="775" y="451"/>
                </a:moveTo>
                <a:cubicBezTo>
                  <a:pt x="897" y="451"/>
                  <a:pt x="897" y="451"/>
                  <a:pt x="897" y="451"/>
                </a:cubicBezTo>
                <a:cubicBezTo>
                  <a:pt x="897" y="1238"/>
                  <a:pt x="897" y="1238"/>
                  <a:pt x="897" y="1238"/>
                </a:cubicBezTo>
                <a:cubicBezTo>
                  <a:pt x="0" y="1238"/>
                  <a:pt x="0" y="1238"/>
                  <a:pt x="0" y="1238"/>
                </a:cubicBezTo>
                <a:cubicBezTo>
                  <a:pt x="0" y="451"/>
                  <a:pt x="0" y="451"/>
                  <a:pt x="0" y="451"/>
                </a:cubicBezTo>
                <a:cubicBezTo>
                  <a:pt x="122" y="451"/>
                  <a:pt x="122" y="451"/>
                  <a:pt x="122" y="451"/>
                </a:cubicBezTo>
                <a:cubicBezTo>
                  <a:pt x="122" y="441"/>
                  <a:pt x="122" y="441"/>
                  <a:pt x="122" y="441"/>
                </a:cubicBezTo>
                <a:cubicBezTo>
                  <a:pt x="122" y="425"/>
                  <a:pt x="135" y="412"/>
                  <a:pt x="150" y="412"/>
                </a:cubicBezTo>
                <a:cubicBezTo>
                  <a:pt x="166" y="412"/>
                  <a:pt x="179" y="425"/>
                  <a:pt x="179" y="441"/>
                </a:cubicBezTo>
                <a:cubicBezTo>
                  <a:pt x="179" y="451"/>
                  <a:pt x="179" y="451"/>
                  <a:pt x="179" y="451"/>
                </a:cubicBezTo>
                <a:cubicBezTo>
                  <a:pt x="207" y="451"/>
                  <a:pt x="207" y="451"/>
                  <a:pt x="207" y="451"/>
                </a:cubicBezTo>
                <a:cubicBezTo>
                  <a:pt x="207" y="441"/>
                  <a:pt x="207" y="441"/>
                  <a:pt x="207" y="441"/>
                </a:cubicBezTo>
                <a:cubicBezTo>
                  <a:pt x="207" y="425"/>
                  <a:pt x="220" y="412"/>
                  <a:pt x="235" y="412"/>
                </a:cubicBezTo>
                <a:cubicBezTo>
                  <a:pt x="251" y="412"/>
                  <a:pt x="264" y="425"/>
                  <a:pt x="264" y="441"/>
                </a:cubicBezTo>
                <a:cubicBezTo>
                  <a:pt x="264" y="451"/>
                  <a:pt x="264" y="451"/>
                  <a:pt x="264" y="451"/>
                </a:cubicBezTo>
                <a:cubicBezTo>
                  <a:pt x="292" y="451"/>
                  <a:pt x="292" y="451"/>
                  <a:pt x="292" y="451"/>
                </a:cubicBezTo>
                <a:cubicBezTo>
                  <a:pt x="292" y="441"/>
                  <a:pt x="292" y="441"/>
                  <a:pt x="292" y="441"/>
                </a:cubicBezTo>
                <a:cubicBezTo>
                  <a:pt x="292" y="425"/>
                  <a:pt x="305" y="412"/>
                  <a:pt x="321" y="412"/>
                </a:cubicBezTo>
                <a:cubicBezTo>
                  <a:pt x="336" y="412"/>
                  <a:pt x="349" y="425"/>
                  <a:pt x="349" y="441"/>
                </a:cubicBezTo>
                <a:cubicBezTo>
                  <a:pt x="349" y="451"/>
                  <a:pt x="349" y="451"/>
                  <a:pt x="349" y="451"/>
                </a:cubicBezTo>
                <a:cubicBezTo>
                  <a:pt x="378" y="451"/>
                  <a:pt x="378" y="451"/>
                  <a:pt x="378" y="451"/>
                </a:cubicBezTo>
                <a:cubicBezTo>
                  <a:pt x="378" y="441"/>
                  <a:pt x="378" y="441"/>
                  <a:pt x="378" y="441"/>
                </a:cubicBezTo>
                <a:cubicBezTo>
                  <a:pt x="378" y="425"/>
                  <a:pt x="390" y="412"/>
                  <a:pt x="406" y="412"/>
                </a:cubicBezTo>
                <a:cubicBezTo>
                  <a:pt x="421" y="412"/>
                  <a:pt x="434" y="425"/>
                  <a:pt x="434" y="441"/>
                </a:cubicBezTo>
                <a:cubicBezTo>
                  <a:pt x="434" y="451"/>
                  <a:pt x="434" y="451"/>
                  <a:pt x="434" y="451"/>
                </a:cubicBezTo>
                <a:cubicBezTo>
                  <a:pt x="463" y="451"/>
                  <a:pt x="463" y="451"/>
                  <a:pt x="463" y="451"/>
                </a:cubicBezTo>
                <a:cubicBezTo>
                  <a:pt x="463" y="441"/>
                  <a:pt x="463" y="441"/>
                  <a:pt x="463" y="441"/>
                </a:cubicBezTo>
                <a:cubicBezTo>
                  <a:pt x="463" y="425"/>
                  <a:pt x="475" y="412"/>
                  <a:pt x="491" y="412"/>
                </a:cubicBezTo>
                <a:cubicBezTo>
                  <a:pt x="507" y="412"/>
                  <a:pt x="519" y="425"/>
                  <a:pt x="519" y="441"/>
                </a:cubicBezTo>
                <a:cubicBezTo>
                  <a:pt x="519" y="451"/>
                  <a:pt x="519" y="451"/>
                  <a:pt x="519" y="451"/>
                </a:cubicBezTo>
                <a:cubicBezTo>
                  <a:pt x="548" y="451"/>
                  <a:pt x="548" y="451"/>
                  <a:pt x="548" y="451"/>
                </a:cubicBezTo>
                <a:cubicBezTo>
                  <a:pt x="548" y="441"/>
                  <a:pt x="548" y="441"/>
                  <a:pt x="548" y="441"/>
                </a:cubicBezTo>
                <a:cubicBezTo>
                  <a:pt x="548" y="425"/>
                  <a:pt x="561" y="412"/>
                  <a:pt x="576" y="412"/>
                </a:cubicBezTo>
                <a:cubicBezTo>
                  <a:pt x="592" y="412"/>
                  <a:pt x="604" y="425"/>
                  <a:pt x="604" y="441"/>
                </a:cubicBezTo>
                <a:cubicBezTo>
                  <a:pt x="604" y="451"/>
                  <a:pt x="604" y="451"/>
                  <a:pt x="604" y="451"/>
                </a:cubicBezTo>
                <a:cubicBezTo>
                  <a:pt x="633" y="451"/>
                  <a:pt x="633" y="451"/>
                  <a:pt x="633" y="451"/>
                </a:cubicBezTo>
                <a:cubicBezTo>
                  <a:pt x="633" y="441"/>
                  <a:pt x="633" y="441"/>
                  <a:pt x="633" y="441"/>
                </a:cubicBezTo>
                <a:cubicBezTo>
                  <a:pt x="633" y="425"/>
                  <a:pt x="646" y="412"/>
                  <a:pt x="661" y="412"/>
                </a:cubicBezTo>
                <a:cubicBezTo>
                  <a:pt x="677" y="412"/>
                  <a:pt x="690" y="425"/>
                  <a:pt x="690" y="441"/>
                </a:cubicBezTo>
                <a:cubicBezTo>
                  <a:pt x="690" y="451"/>
                  <a:pt x="690" y="451"/>
                  <a:pt x="690" y="451"/>
                </a:cubicBezTo>
                <a:cubicBezTo>
                  <a:pt x="718" y="451"/>
                  <a:pt x="718" y="451"/>
                  <a:pt x="718" y="451"/>
                </a:cubicBezTo>
                <a:cubicBezTo>
                  <a:pt x="718" y="441"/>
                  <a:pt x="718" y="441"/>
                  <a:pt x="718" y="441"/>
                </a:cubicBezTo>
                <a:cubicBezTo>
                  <a:pt x="718" y="425"/>
                  <a:pt x="731" y="412"/>
                  <a:pt x="747" y="412"/>
                </a:cubicBezTo>
                <a:cubicBezTo>
                  <a:pt x="762" y="412"/>
                  <a:pt x="775" y="425"/>
                  <a:pt x="775" y="441"/>
                </a:cubicBezTo>
                <a:lnTo>
                  <a:pt x="775" y="451"/>
                </a:lnTo>
                <a:close/>
                <a:moveTo>
                  <a:pt x="682" y="949"/>
                </a:moveTo>
                <a:cubicBezTo>
                  <a:pt x="540" y="949"/>
                  <a:pt x="540" y="949"/>
                  <a:pt x="540" y="949"/>
                </a:cubicBezTo>
                <a:cubicBezTo>
                  <a:pt x="540" y="1069"/>
                  <a:pt x="540" y="1069"/>
                  <a:pt x="540" y="1069"/>
                </a:cubicBezTo>
                <a:cubicBezTo>
                  <a:pt x="682" y="1069"/>
                  <a:pt x="682" y="1069"/>
                  <a:pt x="682" y="1069"/>
                </a:cubicBezTo>
                <a:lnTo>
                  <a:pt x="682" y="949"/>
                </a:lnTo>
                <a:close/>
                <a:moveTo>
                  <a:pt x="703" y="1069"/>
                </a:moveTo>
                <a:cubicBezTo>
                  <a:pt x="845" y="1069"/>
                  <a:pt x="845" y="1069"/>
                  <a:pt x="845" y="1069"/>
                </a:cubicBezTo>
                <a:cubicBezTo>
                  <a:pt x="845" y="949"/>
                  <a:pt x="845" y="949"/>
                  <a:pt x="845" y="949"/>
                </a:cubicBezTo>
                <a:cubicBezTo>
                  <a:pt x="703" y="949"/>
                  <a:pt x="703" y="949"/>
                  <a:pt x="703" y="949"/>
                </a:cubicBezTo>
                <a:lnTo>
                  <a:pt x="703" y="1069"/>
                </a:lnTo>
                <a:close/>
                <a:moveTo>
                  <a:pt x="377" y="1196"/>
                </a:moveTo>
                <a:cubicBezTo>
                  <a:pt x="519" y="1196"/>
                  <a:pt x="519" y="1196"/>
                  <a:pt x="519" y="1196"/>
                </a:cubicBezTo>
                <a:cubicBezTo>
                  <a:pt x="519" y="1090"/>
                  <a:pt x="519" y="1090"/>
                  <a:pt x="519" y="1090"/>
                </a:cubicBezTo>
                <a:cubicBezTo>
                  <a:pt x="377" y="1090"/>
                  <a:pt x="377" y="1090"/>
                  <a:pt x="377" y="1090"/>
                </a:cubicBezTo>
                <a:lnTo>
                  <a:pt x="377" y="1196"/>
                </a:lnTo>
                <a:close/>
                <a:moveTo>
                  <a:pt x="357" y="1090"/>
                </a:moveTo>
                <a:cubicBezTo>
                  <a:pt x="215" y="1090"/>
                  <a:pt x="215" y="1090"/>
                  <a:pt x="215" y="1090"/>
                </a:cubicBezTo>
                <a:cubicBezTo>
                  <a:pt x="215" y="1196"/>
                  <a:pt x="215" y="1196"/>
                  <a:pt x="215" y="1196"/>
                </a:cubicBezTo>
                <a:cubicBezTo>
                  <a:pt x="357" y="1196"/>
                  <a:pt x="357" y="1196"/>
                  <a:pt x="357" y="1196"/>
                </a:cubicBezTo>
                <a:lnTo>
                  <a:pt x="357" y="1090"/>
                </a:lnTo>
                <a:close/>
                <a:moveTo>
                  <a:pt x="540" y="1196"/>
                </a:moveTo>
                <a:cubicBezTo>
                  <a:pt x="682" y="1196"/>
                  <a:pt x="682" y="1196"/>
                  <a:pt x="682" y="1196"/>
                </a:cubicBezTo>
                <a:cubicBezTo>
                  <a:pt x="682" y="1090"/>
                  <a:pt x="682" y="1090"/>
                  <a:pt x="682" y="1090"/>
                </a:cubicBezTo>
                <a:cubicBezTo>
                  <a:pt x="540" y="1090"/>
                  <a:pt x="540" y="1090"/>
                  <a:pt x="540" y="1090"/>
                </a:cubicBezTo>
                <a:lnTo>
                  <a:pt x="540" y="1196"/>
                </a:lnTo>
                <a:close/>
                <a:moveTo>
                  <a:pt x="519" y="949"/>
                </a:moveTo>
                <a:cubicBezTo>
                  <a:pt x="377" y="949"/>
                  <a:pt x="377" y="949"/>
                  <a:pt x="377" y="949"/>
                </a:cubicBezTo>
                <a:cubicBezTo>
                  <a:pt x="377" y="1069"/>
                  <a:pt x="377" y="1069"/>
                  <a:pt x="377" y="1069"/>
                </a:cubicBezTo>
                <a:cubicBezTo>
                  <a:pt x="519" y="1069"/>
                  <a:pt x="519" y="1069"/>
                  <a:pt x="519" y="1069"/>
                </a:cubicBezTo>
                <a:lnTo>
                  <a:pt x="519" y="949"/>
                </a:lnTo>
                <a:close/>
                <a:moveTo>
                  <a:pt x="357" y="949"/>
                </a:moveTo>
                <a:cubicBezTo>
                  <a:pt x="215" y="949"/>
                  <a:pt x="215" y="949"/>
                  <a:pt x="215" y="949"/>
                </a:cubicBezTo>
                <a:cubicBezTo>
                  <a:pt x="215" y="1069"/>
                  <a:pt x="215" y="1069"/>
                  <a:pt x="215" y="1069"/>
                </a:cubicBezTo>
                <a:cubicBezTo>
                  <a:pt x="357" y="1069"/>
                  <a:pt x="357" y="1069"/>
                  <a:pt x="357" y="1069"/>
                </a:cubicBezTo>
                <a:lnTo>
                  <a:pt x="357" y="949"/>
                </a:lnTo>
                <a:close/>
                <a:moveTo>
                  <a:pt x="194" y="949"/>
                </a:moveTo>
                <a:cubicBezTo>
                  <a:pt x="52" y="949"/>
                  <a:pt x="52" y="949"/>
                  <a:pt x="52" y="949"/>
                </a:cubicBezTo>
                <a:cubicBezTo>
                  <a:pt x="52" y="1069"/>
                  <a:pt x="52" y="1069"/>
                  <a:pt x="52" y="1069"/>
                </a:cubicBezTo>
                <a:cubicBezTo>
                  <a:pt x="194" y="1069"/>
                  <a:pt x="194" y="1069"/>
                  <a:pt x="194" y="1069"/>
                </a:cubicBezTo>
                <a:lnTo>
                  <a:pt x="194" y="949"/>
                </a:lnTo>
                <a:close/>
                <a:moveTo>
                  <a:pt x="52" y="1090"/>
                </a:moveTo>
                <a:cubicBezTo>
                  <a:pt x="52" y="1196"/>
                  <a:pt x="52" y="1196"/>
                  <a:pt x="52" y="1196"/>
                </a:cubicBezTo>
                <a:cubicBezTo>
                  <a:pt x="194" y="1196"/>
                  <a:pt x="194" y="1196"/>
                  <a:pt x="194" y="1196"/>
                </a:cubicBezTo>
                <a:cubicBezTo>
                  <a:pt x="194" y="1090"/>
                  <a:pt x="194" y="1090"/>
                  <a:pt x="194" y="1090"/>
                </a:cubicBezTo>
                <a:lnTo>
                  <a:pt x="52" y="1090"/>
                </a:lnTo>
                <a:close/>
                <a:moveTo>
                  <a:pt x="845" y="1196"/>
                </a:moveTo>
                <a:cubicBezTo>
                  <a:pt x="845" y="1090"/>
                  <a:pt x="845" y="1090"/>
                  <a:pt x="845" y="1090"/>
                </a:cubicBezTo>
                <a:cubicBezTo>
                  <a:pt x="703" y="1090"/>
                  <a:pt x="703" y="1090"/>
                  <a:pt x="703" y="1090"/>
                </a:cubicBezTo>
                <a:cubicBezTo>
                  <a:pt x="703" y="1196"/>
                  <a:pt x="703" y="1196"/>
                  <a:pt x="703" y="1196"/>
                </a:cubicBezTo>
                <a:lnTo>
                  <a:pt x="845" y="1196"/>
                </a:lnTo>
                <a:close/>
                <a:moveTo>
                  <a:pt x="845" y="808"/>
                </a:moveTo>
                <a:cubicBezTo>
                  <a:pt x="703" y="808"/>
                  <a:pt x="703" y="808"/>
                  <a:pt x="703" y="808"/>
                </a:cubicBezTo>
                <a:cubicBezTo>
                  <a:pt x="703" y="928"/>
                  <a:pt x="703" y="928"/>
                  <a:pt x="703" y="928"/>
                </a:cubicBezTo>
                <a:cubicBezTo>
                  <a:pt x="845" y="928"/>
                  <a:pt x="845" y="928"/>
                  <a:pt x="845" y="928"/>
                </a:cubicBezTo>
                <a:lnTo>
                  <a:pt x="845" y="808"/>
                </a:lnTo>
                <a:close/>
                <a:moveTo>
                  <a:pt x="682" y="808"/>
                </a:moveTo>
                <a:cubicBezTo>
                  <a:pt x="540" y="808"/>
                  <a:pt x="540" y="808"/>
                  <a:pt x="540" y="808"/>
                </a:cubicBezTo>
                <a:cubicBezTo>
                  <a:pt x="540" y="928"/>
                  <a:pt x="540" y="928"/>
                  <a:pt x="540" y="928"/>
                </a:cubicBezTo>
                <a:cubicBezTo>
                  <a:pt x="682" y="928"/>
                  <a:pt x="682" y="928"/>
                  <a:pt x="682" y="928"/>
                </a:cubicBezTo>
                <a:lnTo>
                  <a:pt x="682" y="808"/>
                </a:lnTo>
                <a:close/>
                <a:moveTo>
                  <a:pt x="519" y="808"/>
                </a:moveTo>
                <a:cubicBezTo>
                  <a:pt x="377" y="808"/>
                  <a:pt x="377" y="808"/>
                  <a:pt x="377" y="808"/>
                </a:cubicBezTo>
                <a:cubicBezTo>
                  <a:pt x="377" y="928"/>
                  <a:pt x="377" y="928"/>
                  <a:pt x="377" y="928"/>
                </a:cubicBezTo>
                <a:cubicBezTo>
                  <a:pt x="519" y="928"/>
                  <a:pt x="519" y="928"/>
                  <a:pt x="519" y="928"/>
                </a:cubicBezTo>
                <a:lnTo>
                  <a:pt x="519" y="808"/>
                </a:lnTo>
                <a:close/>
                <a:moveTo>
                  <a:pt x="357" y="808"/>
                </a:moveTo>
                <a:cubicBezTo>
                  <a:pt x="215" y="808"/>
                  <a:pt x="215" y="808"/>
                  <a:pt x="215" y="808"/>
                </a:cubicBezTo>
                <a:cubicBezTo>
                  <a:pt x="215" y="928"/>
                  <a:pt x="215" y="928"/>
                  <a:pt x="215" y="928"/>
                </a:cubicBezTo>
                <a:cubicBezTo>
                  <a:pt x="357" y="928"/>
                  <a:pt x="357" y="928"/>
                  <a:pt x="357" y="928"/>
                </a:cubicBezTo>
                <a:lnTo>
                  <a:pt x="357" y="808"/>
                </a:lnTo>
                <a:close/>
                <a:moveTo>
                  <a:pt x="194" y="808"/>
                </a:moveTo>
                <a:cubicBezTo>
                  <a:pt x="52" y="808"/>
                  <a:pt x="52" y="808"/>
                  <a:pt x="52" y="808"/>
                </a:cubicBezTo>
                <a:cubicBezTo>
                  <a:pt x="52" y="928"/>
                  <a:pt x="52" y="928"/>
                  <a:pt x="52" y="928"/>
                </a:cubicBezTo>
                <a:cubicBezTo>
                  <a:pt x="194" y="928"/>
                  <a:pt x="194" y="928"/>
                  <a:pt x="194" y="928"/>
                </a:cubicBezTo>
                <a:lnTo>
                  <a:pt x="194" y="808"/>
                </a:lnTo>
                <a:close/>
                <a:moveTo>
                  <a:pt x="845" y="668"/>
                </a:moveTo>
                <a:cubicBezTo>
                  <a:pt x="703" y="668"/>
                  <a:pt x="703" y="668"/>
                  <a:pt x="703" y="668"/>
                </a:cubicBezTo>
                <a:cubicBezTo>
                  <a:pt x="703" y="787"/>
                  <a:pt x="703" y="787"/>
                  <a:pt x="703" y="787"/>
                </a:cubicBezTo>
                <a:cubicBezTo>
                  <a:pt x="845" y="787"/>
                  <a:pt x="845" y="787"/>
                  <a:pt x="845" y="787"/>
                </a:cubicBezTo>
                <a:lnTo>
                  <a:pt x="845" y="668"/>
                </a:lnTo>
                <a:close/>
                <a:moveTo>
                  <a:pt x="682" y="668"/>
                </a:moveTo>
                <a:cubicBezTo>
                  <a:pt x="540" y="668"/>
                  <a:pt x="540" y="668"/>
                  <a:pt x="540" y="668"/>
                </a:cubicBezTo>
                <a:cubicBezTo>
                  <a:pt x="540" y="787"/>
                  <a:pt x="540" y="787"/>
                  <a:pt x="540" y="787"/>
                </a:cubicBezTo>
                <a:cubicBezTo>
                  <a:pt x="682" y="787"/>
                  <a:pt x="682" y="787"/>
                  <a:pt x="682" y="787"/>
                </a:cubicBezTo>
                <a:lnTo>
                  <a:pt x="682" y="668"/>
                </a:lnTo>
                <a:close/>
                <a:moveTo>
                  <a:pt x="519" y="668"/>
                </a:moveTo>
                <a:cubicBezTo>
                  <a:pt x="377" y="668"/>
                  <a:pt x="377" y="668"/>
                  <a:pt x="377" y="668"/>
                </a:cubicBezTo>
                <a:cubicBezTo>
                  <a:pt x="377" y="787"/>
                  <a:pt x="377" y="787"/>
                  <a:pt x="377" y="787"/>
                </a:cubicBezTo>
                <a:cubicBezTo>
                  <a:pt x="519" y="787"/>
                  <a:pt x="519" y="787"/>
                  <a:pt x="519" y="787"/>
                </a:cubicBezTo>
                <a:lnTo>
                  <a:pt x="519" y="668"/>
                </a:lnTo>
                <a:close/>
                <a:moveTo>
                  <a:pt x="357" y="668"/>
                </a:moveTo>
                <a:cubicBezTo>
                  <a:pt x="215" y="668"/>
                  <a:pt x="215" y="668"/>
                  <a:pt x="215" y="668"/>
                </a:cubicBezTo>
                <a:cubicBezTo>
                  <a:pt x="215" y="787"/>
                  <a:pt x="215" y="787"/>
                  <a:pt x="215" y="787"/>
                </a:cubicBezTo>
                <a:cubicBezTo>
                  <a:pt x="357" y="787"/>
                  <a:pt x="357" y="787"/>
                  <a:pt x="357" y="787"/>
                </a:cubicBezTo>
                <a:lnTo>
                  <a:pt x="357" y="668"/>
                </a:lnTo>
                <a:close/>
                <a:moveTo>
                  <a:pt x="194" y="668"/>
                </a:moveTo>
                <a:cubicBezTo>
                  <a:pt x="52" y="668"/>
                  <a:pt x="52" y="668"/>
                  <a:pt x="52" y="668"/>
                </a:cubicBezTo>
                <a:cubicBezTo>
                  <a:pt x="52" y="787"/>
                  <a:pt x="52" y="787"/>
                  <a:pt x="52" y="787"/>
                </a:cubicBezTo>
                <a:cubicBezTo>
                  <a:pt x="194" y="787"/>
                  <a:pt x="194" y="787"/>
                  <a:pt x="194" y="787"/>
                </a:cubicBezTo>
                <a:lnTo>
                  <a:pt x="194" y="668"/>
                </a:lnTo>
                <a:close/>
                <a:moveTo>
                  <a:pt x="775" y="493"/>
                </a:moveTo>
                <a:cubicBezTo>
                  <a:pt x="775" y="511"/>
                  <a:pt x="775" y="511"/>
                  <a:pt x="775" y="511"/>
                </a:cubicBezTo>
                <a:cubicBezTo>
                  <a:pt x="775" y="527"/>
                  <a:pt x="762" y="540"/>
                  <a:pt x="747" y="540"/>
                </a:cubicBezTo>
                <a:cubicBezTo>
                  <a:pt x="731" y="540"/>
                  <a:pt x="718" y="527"/>
                  <a:pt x="718" y="511"/>
                </a:cubicBezTo>
                <a:cubicBezTo>
                  <a:pt x="718" y="493"/>
                  <a:pt x="718" y="493"/>
                  <a:pt x="718" y="493"/>
                </a:cubicBezTo>
                <a:cubicBezTo>
                  <a:pt x="690" y="493"/>
                  <a:pt x="690" y="493"/>
                  <a:pt x="690" y="493"/>
                </a:cubicBezTo>
                <a:cubicBezTo>
                  <a:pt x="690" y="511"/>
                  <a:pt x="690" y="511"/>
                  <a:pt x="690" y="511"/>
                </a:cubicBezTo>
                <a:cubicBezTo>
                  <a:pt x="690" y="527"/>
                  <a:pt x="677" y="540"/>
                  <a:pt x="661" y="540"/>
                </a:cubicBezTo>
                <a:cubicBezTo>
                  <a:pt x="646" y="540"/>
                  <a:pt x="633" y="527"/>
                  <a:pt x="633" y="511"/>
                </a:cubicBezTo>
                <a:cubicBezTo>
                  <a:pt x="633" y="493"/>
                  <a:pt x="633" y="493"/>
                  <a:pt x="633" y="493"/>
                </a:cubicBezTo>
                <a:cubicBezTo>
                  <a:pt x="604" y="493"/>
                  <a:pt x="604" y="493"/>
                  <a:pt x="604" y="493"/>
                </a:cubicBezTo>
                <a:cubicBezTo>
                  <a:pt x="604" y="511"/>
                  <a:pt x="604" y="511"/>
                  <a:pt x="604" y="511"/>
                </a:cubicBezTo>
                <a:cubicBezTo>
                  <a:pt x="604" y="527"/>
                  <a:pt x="592" y="540"/>
                  <a:pt x="576" y="540"/>
                </a:cubicBezTo>
                <a:cubicBezTo>
                  <a:pt x="561" y="540"/>
                  <a:pt x="548" y="527"/>
                  <a:pt x="548" y="511"/>
                </a:cubicBezTo>
                <a:cubicBezTo>
                  <a:pt x="548" y="493"/>
                  <a:pt x="548" y="493"/>
                  <a:pt x="548" y="493"/>
                </a:cubicBezTo>
                <a:cubicBezTo>
                  <a:pt x="519" y="493"/>
                  <a:pt x="519" y="493"/>
                  <a:pt x="519" y="493"/>
                </a:cubicBezTo>
                <a:cubicBezTo>
                  <a:pt x="519" y="511"/>
                  <a:pt x="519" y="511"/>
                  <a:pt x="519" y="511"/>
                </a:cubicBezTo>
                <a:cubicBezTo>
                  <a:pt x="519" y="527"/>
                  <a:pt x="507" y="540"/>
                  <a:pt x="491" y="540"/>
                </a:cubicBezTo>
                <a:cubicBezTo>
                  <a:pt x="475" y="540"/>
                  <a:pt x="463" y="527"/>
                  <a:pt x="463" y="511"/>
                </a:cubicBezTo>
                <a:cubicBezTo>
                  <a:pt x="463" y="493"/>
                  <a:pt x="463" y="493"/>
                  <a:pt x="463" y="493"/>
                </a:cubicBezTo>
                <a:cubicBezTo>
                  <a:pt x="434" y="493"/>
                  <a:pt x="434" y="493"/>
                  <a:pt x="434" y="493"/>
                </a:cubicBezTo>
                <a:cubicBezTo>
                  <a:pt x="434" y="511"/>
                  <a:pt x="434" y="511"/>
                  <a:pt x="434" y="511"/>
                </a:cubicBezTo>
                <a:cubicBezTo>
                  <a:pt x="434" y="527"/>
                  <a:pt x="421" y="540"/>
                  <a:pt x="406" y="540"/>
                </a:cubicBezTo>
                <a:cubicBezTo>
                  <a:pt x="390" y="540"/>
                  <a:pt x="378" y="527"/>
                  <a:pt x="378" y="511"/>
                </a:cubicBezTo>
                <a:cubicBezTo>
                  <a:pt x="378" y="493"/>
                  <a:pt x="378" y="493"/>
                  <a:pt x="378" y="493"/>
                </a:cubicBezTo>
                <a:cubicBezTo>
                  <a:pt x="349" y="493"/>
                  <a:pt x="349" y="493"/>
                  <a:pt x="349" y="493"/>
                </a:cubicBezTo>
                <a:cubicBezTo>
                  <a:pt x="349" y="511"/>
                  <a:pt x="349" y="511"/>
                  <a:pt x="349" y="511"/>
                </a:cubicBezTo>
                <a:cubicBezTo>
                  <a:pt x="349" y="527"/>
                  <a:pt x="336" y="540"/>
                  <a:pt x="321" y="540"/>
                </a:cubicBezTo>
                <a:cubicBezTo>
                  <a:pt x="305" y="540"/>
                  <a:pt x="292" y="527"/>
                  <a:pt x="292" y="511"/>
                </a:cubicBezTo>
                <a:cubicBezTo>
                  <a:pt x="292" y="493"/>
                  <a:pt x="292" y="493"/>
                  <a:pt x="292" y="493"/>
                </a:cubicBezTo>
                <a:cubicBezTo>
                  <a:pt x="264" y="493"/>
                  <a:pt x="264" y="493"/>
                  <a:pt x="264" y="493"/>
                </a:cubicBezTo>
                <a:cubicBezTo>
                  <a:pt x="264" y="511"/>
                  <a:pt x="264" y="511"/>
                  <a:pt x="264" y="511"/>
                </a:cubicBezTo>
                <a:cubicBezTo>
                  <a:pt x="264" y="527"/>
                  <a:pt x="251" y="540"/>
                  <a:pt x="235" y="540"/>
                </a:cubicBezTo>
                <a:cubicBezTo>
                  <a:pt x="220" y="540"/>
                  <a:pt x="207" y="527"/>
                  <a:pt x="207" y="511"/>
                </a:cubicBezTo>
                <a:cubicBezTo>
                  <a:pt x="207" y="493"/>
                  <a:pt x="207" y="493"/>
                  <a:pt x="207" y="493"/>
                </a:cubicBezTo>
                <a:cubicBezTo>
                  <a:pt x="179" y="493"/>
                  <a:pt x="179" y="493"/>
                  <a:pt x="179" y="493"/>
                </a:cubicBezTo>
                <a:cubicBezTo>
                  <a:pt x="179" y="511"/>
                  <a:pt x="179" y="511"/>
                  <a:pt x="179" y="511"/>
                </a:cubicBezTo>
                <a:cubicBezTo>
                  <a:pt x="179" y="527"/>
                  <a:pt x="166" y="540"/>
                  <a:pt x="150" y="540"/>
                </a:cubicBezTo>
                <a:cubicBezTo>
                  <a:pt x="135" y="540"/>
                  <a:pt x="122" y="527"/>
                  <a:pt x="122" y="511"/>
                </a:cubicBezTo>
                <a:cubicBezTo>
                  <a:pt x="122" y="493"/>
                  <a:pt x="122" y="493"/>
                  <a:pt x="122" y="493"/>
                </a:cubicBezTo>
                <a:cubicBezTo>
                  <a:pt x="42" y="493"/>
                  <a:pt x="42" y="493"/>
                  <a:pt x="42" y="493"/>
                </a:cubicBezTo>
                <a:cubicBezTo>
                  <a:pt x="42" y="647"/>
                  <a:pt x="42" y="647"/>
                  <a:pt x="42" y="647"/>
                </a:cubicBezTo>
                <a:cubicBezTo>
                  <a:pt x="855" y="647"/>
                  <a:pt x="855" y="647"/>
                  <a:pt x="855" y="647"/>
                </a:cubicBezTo>
                <a:cubicBezTo>
                  <a:pt x="855" y="493"/>
                  <a:pt x="855" y="493"/>
                  <a:pt x="855" y="493"/>
                </a:cubicBezTo>
                <a:lnTo>
                  <a:pt x="775" y="493"/>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90577860"/>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16053826"/>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3355543"/>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 id="2147483775" r:id="rId15"/>
    <p:sldLayoutId id="2147483776" r:id="rId16"/>
    <p:sldLayoutId id="2147483777" r:id="rId17"/>
    <p:sldLayoutId id="2147483778" r:id="rId18"/>
    <p:sldLayoutId id="2147483781" r:id="rId19"/>
    <p:sldLayoutId id="2147483782" r:id="rId20"/>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05640138"/>
      </p:ext>
    </p:extLst>
  </p:cSld>
  <p:clrMap bg1="lt1" tx1="dk1" bg2="lt2" tx2="dk2" accent1="accent1" accent2="accent2" accent3="accent3" accent4="accent4" accent5="accent5" accent6="accent6" hlink="hlink" folHlink="folHlink"/>
  <p:sldLayoutIdLst>
    <p:sldLayoutId id="2147483780"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1.emf"/><Relationship Id="rId2" Type="http://schemas.openxmlformats.org/officeDocument/2006/relationships/tags" Target="../tags/tag11.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8.xml"/><Relationship Id="rId4"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image" Target="../media/image11.emf"/><Relationship Id="rId5" Type="http://schemas.openxmlformats.org/officeDocument/2006/relationships/oleObject" Target="../embeddings/oleObject1.bin"/><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11.emf"/><Relationship Id="rId2" Type="http://schemas.openxmlformats.org/officeDocument/2006/relationships/tags" Target="../tags/tag13.xml"/><Relationship Id="rId1" Type="http://schemas.openxmlformats.org/officeDocument/2006/relationships/vmlDrawing" Target="../drawings/vmlDrawing8.vml"/><Relationship Id="rId6" Type="http://schemas.openxmlformats.org/officeDocument/2006/relationships/oleObject" Target="../embeddings/oleObject8.bin"/><Relationship Id="rId5" Type="http://schemas.openxmlformats.org/officeDocument/2006/relationships/notesSlide" Target="../notesSlides/notesSlide9.xml"/><Relationship Id="rId4"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tags" Target="../tags/tag16.xml"/><Relationship Id="rId7" Type="http://schemas.openxmlformats.org/officeDocument/2006/relationships/image" Target="../media/image11.emf"/><Relationship Id="rId2" Type="http://schemas.openxmlformats.org/officeDocument/2006/relationships/tags" Target="../tags/tag15.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notesSlide" Target="../notesSlides/notesSlide10.xml"/><Relationship Id="rId4"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17.xml"/><Relationship Id="rId1" Type="http://schemas.openxmlformats.org/officeDocument/2006/relationships/vmlDrawing" Target="../drawings/vmlDrawing10.vml"/><Relationship Id="rId6" Type="http://schemas.openxmlformats.org/officeDocument/2006/relationships/image" Target="../media/image11.emf"/><Relationship Id="rId5" Type="http://schemas.openxmlformats.org/officeDocument/2006/relationships/oleObject" Target="../embeddings/oleObject10.bin"/><Relationship Id="rId4" Type="http://schemas.openxmlformats.org/officeDocument/2006/relationships/notesSlide" Target="../notesSlides/notesSlide11.xml"/></Relationships>
</file>

<file path=ppt/slides/_rels/slide3.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tags" Target="../tags/tag4.xml"/><Relationship Id="rId7" Type="http://schemas.openxmlformats.org/officeDocument/2006/relationships/oleObject" Target="../embeddings/oleObject2.bin"/><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notesSlide" Target="../notesSlides/notesSlide2.xml"/><Relationship Id="rId5" Type="http://schemas.openxmlformats.org/officeDocument/2006/relationships/slideLayout" Target="../slideLayouts/slideLayout8.xml"/><Relationship Id="rId4" Type="http://schemas.openxmlformats.org/officeDocument/2006/relationships/tags" Target="../tags/tag5.xml"/></Relationships>
</file>

<file path=ppt/slides/_rels/slide30.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tags" Target="../tags/tag19.xml"/><Relationship Id="rId7" Type="http://schemas.openxmlformats.org/officeDocument/2006/relationships/oleObject" Target="../embeddings/oleObject11.bin"/><Relationship Id="rId2" Type="http://schemas.openxmlformats.org/officeDocument/2006/relationships/tags" Target="../tags/tag18.xml"/><Relationship Id="rId1" Type="http://schemas.openxmlformats.org/officeDocument/2006/relationships/vmlDrawing" Target="../drawings/vmlDrawing11.vml"/><Relationship Id="rId6" Type="http://schemas.openxmlformats.org/officeDocument/2006/relationships/notesSlide" Target="../notesSlides/notesSlide12.xml"/><Relationship Id="rId5" Type="http://schemas.openxmlformats.org/officeDocument/2006/relationships/slideLayout" Target="../slideLayouts/slideLayout3.xml"/><Relationship Id="rId4" Type="http://schemas.openxmlformats.org/officeDocument/2006/relationships/tags" Target="../tags/tag20.xml"/><Relationship Id="rId9" Type="http://schemas.openxmlformats.org/officeDocument/2006/relationships/hyperlink" Target="http://trends.builtwith.com/javascript/jQuery" TargetMode="Externa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xml"/><Relationship Id="rId1" Type="http://schemas.openxmlformats.org/officeDocument/2006/relationships/vmlDrawing" Target="../drawings/vmlDrawing12.vml"/><Relationship Id="rId6" Type="http://schemas.openxmlformats.org/officeDocument/2006/relationships/image" Target="../media/image11.emf"/><Relationship Id="rId5" Type="http://schemas.openxmlformats.org/officeDocument/2006/relationships/oleObject" Target="../embeddings/oleObject12.bin"/><Relationship Id="rId4" Type="http://schemas.openxmlformats.org/officeDocument/2006/relationships/notesSlide" Target="../notesSlides/notesSlide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image" Target="../media/image11.emf"/><Relationship Id="rId2" Type="http://schemas.openxmlformats.org/officeDocument/2006/relationships/tags" Target="../tags/tag22.xml"/><Relationship Id="rId1" Type="http://schemas.openxmlformats.org/officeDocument/2006/relationships/vmlDrawing" Target="../drawings/vmlDrawing13.vml"/><Relationship Id="rId6" Type="http://schemas.openxmlformats.org/officeDocument/2006/relationships/oleObject" Target="../embeddings/oleObject13.bin"/><Relationship Id="rId5" Type="http://schemas.openxmlformats.org/officeDocument/2006/relationships/notesSlide" Target="../notesSlides/notesSlide14.xml"/><Relationship Id="rId4"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tags" Target="../tags/tag6.xml"/><Relationship Id="rId1" Type="http://schemas.openxmlformats.org/officeDocument/2006/relationships/vmlDrawing" Target="../drawings/vmlDrawing3.vml"/><Relationship Id="rId6" Type="http://schemas.openxmlformats.org/officeDocument/2006/relationships/image" Target="../media/image11.emf"/><Relationship Id="rId5" Type="http://schemas.openxmlformats.org/officeDocument/2006/relationships/oleObject" Target="../embeddings/oleObject3.bin"/><Relationship Id="rId4"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7.xml"/><Relationship Id="rId1" Type="http://schemas.openxmlformats.org/officeDocument/2006/relationships/vmlDrawing" Target="../drawings/vmlDrawing4.vml"/><Relationship Id="rId6" Type="http://schemas.openxmlformats.org/officeDocument/2006/relationships/image" Target="../media/image11.emf"/><Relationship Id="rId5" Type="http://schemas.openxmlformats.org/officeDocument/2006/relationships/oleObject" Target="../embeddings/oleObject4.bin"/><Relationship Id="rId4"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4.xml"/><Relationship Id="rId1" Type="http://schemas.openxmlformats.org/officeDocument/2006/relationships/vmlDrawing" Target="../drawings/vmlDrawing14.vml"/><Relationship Id="rId6" Type="http://schemas.openxmlformats.org/officeDocument/2006/relationships/image" Target="../media/image11.emf"/><Relationship Id="rId5" Type="http://schemas.openxmlformats.org/officeDocument/2006/relationships/oleObject" Target="../embeddings/oleObject14.bin"/><Relationship Id="rId4" Type="http://schemas.openxmlformats.org/officeDocument/2006/relationships/notesSlide" Target="../notesSlides/notesSlide3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5.xml"/><Relationship Id="rId1" Type="http://schemas.openxmlformats.org/officeDocument/2006/relationships/vmlDrawing" Target="../drawings/vmlDrawing15.vml"/><Relationship Id="rId6" Type="http://schemas.openxmlformats.org/officeDocument/2006/relationships/image" Target="../media/image11.emf"/><Relationship Id="rId5" Type="http://schemas.openxmlformats.org/officeDocument/2006/relationships/oleObject" Target="../embeddings/oleObject15.bin"/><Relationship Id="rId4" Type="http://schemas.openxmlformats.org/officeDocument/2006/relationships/notesSlide" Target="../notesSlides/notesSlide3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6.xml"/><Relationship Id="rId1" Type="http://schemas.openxmlformats.org/officeDocument/2006/relationships/vmlDrawing" Target="../drawings/vmlDrawing16.vml"/><Relationship Id="rId6" Type="http://schemas.openxmlformats.org/officeDocument/2006/relationships/image" Target="../media/image11.emf"/><Relationship Id="rId5" Type="http://schemas.openxmlformats.org/officeDocument/2006/relationships/oleObject" Target="../embeddings/oleObject16.bin"/><Relationship Id="rId4" Type="http://schemas.openxmlformats.org/officeDocument/2006/relationships/notesSlide" Target="../notesSlides/notesSlide3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3" Type="http://schemas.openxmlformats.org/officeDocument/2006/relationships/tags" Target="../tags/tag28.xml"/><Relationship Id="rId7" Type="http://schemas.openxmlformats.org/officeDocument/2006/relationships/image" Target="../media/image11.emf"/><Relationship Id="rId2" Type="http://schemas.openxmlformats.org/officeDocument/2006/relationships/tags" Target="../tags/tag27.xml"/><Relationship Id="rId1" Type="http://schemas.openxmlformats.org/officeDocument/2006/relationships/vmlDrawing" Target="../drawings/vmlDrawing17.vml"/><Relationship Id="rId6" Type="http://schemas.openxmlformats.org/officeDocument/2006/relationships/oleObject" Target="../embeddings/oleObject17.bin"/><Relationship Id="rId5" Type="http://schemas.openxmlformats.org/officeDocument/2006/relationships/notesSlide" Target="../notesSlides/notesSlide35.xml"/><Relationship Id="rId4"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vmlDrawing" Target="../drawings/vmlDrawing18.vml"/><Relationship Id="rId6" Type="http://schemas.openxmlformats.org/officeDocument/2006/relationships/tags" Target="../tags/tag33.xml"/><Relationship Id="rId11" Type="http://schemas.openxmlformats.org/officeDocument/2006/relationships/image" Target="../media/image11.emf"/><Relationship Id="rId5" Type="http://schemas.openxmlformats.org/officeDocument/2006/relationships/tags" Target="../tags/tag32.xml"/><Relationship Id="rId10" Type="http://schemas.openxmlformats.org/officeDocument/2006/relationships/oleObject" Target="../embeddings/oleObject18.bin"/><Relationship Id="rId4" Type="http://schemas.openxmlformats.org/officeDocument/2006/relationships/tags" Target="../tags/tag31.xml"/><Relationship Id="rId9" Type="http://schemas.openxmlformats.org/officeDocument/2006/relationships/notesSlide" Target="../notesSlides/notesSlide36.xml"/></Relationships>
</file>

<file path=ppt/slides/_rels/slide64.xml.rels><?xml version="1.0" encoding="UTF-8" standalone="yes"?>
<Relationships xmlns="http://schemas.openxmlformats.org/package/2006/relationships"><Relationship Id="rId8" Type="http://schemas.openxmlformats.org/officeDocument/2006/relationships/image" Target="../media/image11.emf"/><Relationship Id="rId13" Type="http://schemas.openxmlformats.org/officeDocument/2006/relationships/hyperlink" Target="http://www.w3.org/html/wg" TargetMode="External"/><Relationship Id="rId3" Type="http://schemas.openxmlformats.org/officeDocument/2006/relationships/tags" Target="../tags/tag36.xml"/><Relationship Id="rId7" Type="http://schemas.openxmlformats.org/officeDocument/2006/relationships/oleObject" Target="../embeddings/oleObject19.bin"/><Relationship Id="rId12" Type="http://schemas.openxmlformats.org/officeDocument/2006/relationships/image" Target="../media/image1.png"/><Relationship Id="rId2" Type="http://schemas.openxmlformats.org/officeDocument/2006/relationships/tags" Target="../tags/tag35.xml"/><Relationship Id="rId1" Type="http://schemas.openxmlformats.org/officeDocument/2006/relationships/vmlDrawing" Target="../drawings/vmlDrawing19.vml"/><Relationship Id="rId6" Type="http://schemas.openxmlformats.org/officeDocument/2006/relationships/notesSlide" Target="../notesSlides/notesSlide37.xml"/><Relationship Id="rId11" Type="http://schemas.openxmlformats.org/officeDocument/2006/relationships/hyperlink" Target="http://www.html5labs.com/" TargetMode="External"/><Relationship Id="rId5" Type="http://schemas.openxmlformats.org/officeDocument/2006/relationships/slideLayout" Target="../slideLayouts/slideLayout2.xml"/><Relationship Id="rId10" Type="http://schemas.openxmlformats.org/officeDocument/2006/relationships/hyperlink" Target="http://www.beautyoftheweb.com/" TargetMode="External"/><Relationship Id="rId4" Type="http://schemas.openxmlformats.org/officeDocument/2006/relationships/tags" Target="../tags/tag37.xml"/><Relationship Id="rId9" Type="http://schemas.openxmlformats.org/officeDocument/2006/relationships/hyperlink" Target="http://blogs.msdn.com/IE" TargetMode="External"/><Relationship Id="rId14" Type="http://schemas.openxmlformats.org/officeDocument/2006/relationships/hyperlink" Target="http://www.ietestdrive.com/" TargetMode="External"/></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38.xml"/><Relationship Id="rId1" Type="http://schemas.openxmlformats.org/officeDocument/2006/relationships/vmlDrawing" Target="../drawings/vmlDrawing20.vml"/><Relationship Id="rId6" Type="http://schemas.openxmlformats.org/officeDocument/2006/relationships/image" Target="../media/image11.emf"/><Relationship Id="rId5" Type="http://schemas.openxmlformats.org/officeDocument/2006/relationships/oleObject" Target="../embeddings/oleObject20.bin"/><Relationship Id="rId4" Type="http://schemas.openxmlformats.org/officeDocument/2006/relationships/notesSlide" Target="../notesSlides/notesSlide3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9.xml"/><Relationship Id="rId7" Type="http://schemas.openxmlformats.org/officeDocument/2006/relationships/image" Target="../media/image11.emf"/><Relationship Id="rId2" Type="http://schemas.openxmlformats.org/officeDocument/2006/relationships/tags" Target="../tags/tag8.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10.xml"/><Relationship Id="rId1" Type="http://schemas.openxmlformats.org/officeDocument/2006/relationships/vmlDrawing" Target="../drawings/vmlDrawing6.vml"/><Relationship Id="rId6" Type="http://schemas.openxmlformats.org/officeDocument/2006/relationships/image" Target="../media/image11.emf"/><Relationship Id="rId5" Type="http://schemas.openxmlformats.org/officeDocument/2006/relationships/oleObject" Target="../embeddings/oleObject6.bin"/><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WebCamps</a:t>
            </a:r>
            <a:r>
              <a:rPr lang="en-US" dirty="0"/>
              <a:t> Online</a:t>
            </a:r>
          </a:p>
        </p:txBody>
      </p:sp>
      <p:grpSp>
        <p:nvGrpSpPr>
          <p:cNvPr id="16" name="Group 15"/>
          <p:cNvGrpSpPr/>
          <p:nvPr/>
        </p:nvGrpSpPr>
        <p:grpSpPr>
          <a:xfrm>
            <a:off x="-1" y="1141412"/>
            <a:ext cx="11676064" cy="1645920"/>
            <a:chOff x="-1" y="1141412"/>
            <a:chExt cx="11676064" cy="1645920"/>
          </a:xfrm>
        </p:grpSpPr>
        <p:sp>
          <p:nvSpPr>
            <p:cNvPr id="4" name="Rectangle 3"/>
            <p:cNvSpPr/>
            <p:nvPr/>
          </p:nvSpPr>
          <p:spPr bwMode="auto">
            <a:xfrm>
              <a:off x="-1" y="1141412"/>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8" name="Rectangle 7"/>
            <p:cNvSpPr/>
            <p:nvPr/>
          </p:nvSpPr>
          <p:spPr>
            <a:xfrm>
              <a:off x="3651849" y="1141412"/>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Twitter: </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a:gradFill>
                    <a:gsLst>
                      <a:gs pos="0">
                        <a:srgbClr val="595959"/>
                      </a:gs>
                      <a:gs pos="86000">
                        <a:srgbClr val="595959"/>
                      </a:gs>
                    </a:gsLst>
                    <a:lin ang="5400000" scaled="0"/>
                  </a:gradFill>
                  <a:latin typeface="Segoe UI Light" pitchFamily="34" charset="0"/>
                </a:rPr>
                <a:t>Follow @</a:t>
              </a:r>
              <a:r>
                <a:rPr lang="en-US" sz="2600" spc="-100" dirty="0" err="1">
                  <a:gradFill>
                    <a:gsLst>
                      <a:gs pos="0">
                        <a:srgbClr val="595959"/>
                      </a:gs>
                      <a:gs pos="86000">
                        <a:srgbClr val="595959"/>
                      </a:gs>
                    </a:gsLst>
                    <a:lin ang="5400000" scaled="0"/>
                  </a:gradFill>
                  <a:latin typeface="Segoe UI Light" pitchFamily="34" charset="0"/>
                </a:rPr>
                <a:t>webcamps</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err="1">
                  <a:gradFill>
                    <a:gsLst>
                      <a:gs pos="0">
                        <a:srgbClr val="595959"/>
                      </a:gs>
                      <a:gs pos="86000">
                        <a:srgbClr val="595959"/>
                      </a:gs>
                    </a:gsLst>
                    <a:lin ang="5400000" scaled="0"/>
                  </a:gradFill>
                  <a:latin typeface="Segoe UI Light" pitchFamily="34" charset="0"/>
                </a:rPr>
                <a:t>Hashtag</a:t>
              </a:r>
              <a:r>
                <a:rPr lang="en-US" sz="2600" spc="-100" dirty="0">
                  <a:gradFill>
                    <a:gsLst>
                      <a:gs pos="0">
                        <a:srgbClr val="595959"/>
                      </a:gs>
                      <a:gs pos="86000">
                        <a:srgbClr val="595959"/>
                      </a:gs>
                    </a:gsLst>
                    <a:lin ang="5400000" scaled="0"/>
                  </a:gradFill>
                  <a:latin typeface="Segoe UI Light" pitchFamily="34" charset="0"/>
                </a:rPr>
                <a:t> #</a:t>
              </a:r>
              <a:r>
                <a:rPr lang="en-US" sz="2600" spc="-100" dirty="0" err="1">
                  <a:gradFill>
                    <a:gsLst>
                      <a:gs pos="0">
                        <a:srgbClr val="595959"/>
                      </a:gs>
                      <a:gs pos="86000">
                        <a:srgbClr val="595959"/>
                      </a:gs>
                    </a:gsLst>
                    <a:lin ang="5400000" scaled="0"/>
                  </a:gradFill>
                  <a:latin typeface="Segoe UI Light" pitchFamily="34" charset="0"/>
                </a:rPr>
                <a:t>webcamps</a:t>
              </a:r>
              <a:endParaRPr lang="en-US" sz="2600" spc="-100" dirty="0">
                <a:gradFill>
                  <a:gsLst>
                    <a:gs pos="0">
                      <a:srgbClr val="595959"/>
                    </a:gs>
                    <a:gs pos="86000">
                      <a:srgbClr val="595959"/>
                    </a:gs>
                  </a:gsLst>
                  <a:lin ang="5400000" scaled="0"/>
                </a:gradFill>
                <a:latin typeface="Segoe UI Light" pitchFamily="34" charset="0"/>
              </a:endParaRPr>
            </a:p>
            <a:p>
              <a:pPr marL="3175" lvl="0" defTabSz="914363">
                <a:lnSpc>
                  <a:spcPct val="90000"/>
                </a:lnSpc>
                <a:spcBef>
                  <a:spcPts val="600"/>
                </a:spcBef>
                <a:buSzPct val="80000"/>
              </a:pPr>
              <a:r>
                <a:rPr lang="en-US" sz="2600" spc="-100" dirty="0">
                  <a:gradFill>
                    <a:gsLst>
                      <a:gs pos="0">
                        <a:srgbClr val="595959"/>
                      </a:gs>
                      <a:gs pos="86000">
                        <a:srgbClr val="595959"/>
                      </a:gs>
                    </a:gsLst>
                    <a:lin ang="5400000" scaled="0"/>
                  </a:gradFill>
                  <a:latin typeface="Segoe UI Light" pitchFamily="34" charset="0"/>
                </a:rPr>
                <a:t>SPEAKER NAME/HANDLE HERE</a:t>
              </a:r>
            </a:p>
          </p:txBody>
        </p:sp>
        <p:sp>
          <p:nvSpPr>
            <p:cNvPr id="9" name="Freeform 13"/>
            <p:cNvSpPr>
              <a:spLocks noEditPoints="1"/>
            </p:cNvSpPr>
            <p:nvPr/>
          </p:nvSpPr>
          <p:spPr bwMode="black">
            <a:xfrm>
              <a:off x="1198380" y="1141414"/>
              <a:ext cx="1933123" cy="1645918"/>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tx1">
                    <a:lumMod val="50000"/>
                  </a:schemeClr>
                </a:solidFill>
                <a:latin typeface="Segoe Light" pitchFamily="34" charset="0"/>
              </a:endParaRPr>
            </a:p>
          </p:txBody>
        </p:sp>
      </p:grpSp>
      <p:grpSp>
        <p:nvGrpSpPr>
          <p:cNvPr id="17" name="Group 16"/>
          <p:cNvGrpSpPr/>
          <p:nvPr/>
        </p:nvGrpSpPr>
        <p:grpSpPr>
          <a:xfrm>
            <a:off x="-1" y="2872740"/>
            <a:ext cx="11681814" cy="1645920"/>
            <a:chOff x="-1" y="2872740"/>
            <a:chExt cx="11681814" cy="1645920"/>
          </a:xfrm>
        </p:grpSpPr>
        <p:sp>
          <p:nvSpPr>
            <p:cNvPr id="5" name="Rectangle 4"/>
            <p:cNvSpPr/>
            <p:nvPr/>
          </p:nvSpPr>
          <p:spPr bwMode="auto">
            <a:xfrm>
              <a:off x="-1" y="2872740"/>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0" name="Freeform 166"/>
            <p:cNvSpPr>
              <a:spLocks noEditPoints="1"/>
            </p:cNvSpPr>
            <p:nvPr/>
          </p:nvSpPr>
          <p:spPr bwMode="black">
            <a:xfrm>
              <a:off x="1307544" y="2996848"/>
              <a:ext cx="1434068" cy="1388936"/>
            </a:xfrm>
            <a:custGeom>
              <a:avLst/>
              <a:gdLst>
                <a:gd name="T0" fmla="*/ 511 w 538"/>
                <a:gd name="T1" fmla="*/ 164 h 521"/>
                <a:gd name="T2" fmla="*/ 509 w 538"/>
                <a:gd name="T3" fmla="*/ 31 h 521"/>
                <a:gd name="T4" fmla="*/ 322 w 538"/>
                <a:gd name="T5" fmla="*/ 47 h 521"/>
                <a:gd name="T6" fmla="*/ 312 w 538"/>
                <a:gd name="T7" fmla="*/ 46 h 521"/>
                <a:gd name="T8" fmla="*/ 160 w 538"/>
                <a:gd name="T9" fmla="*/ 104 h 521"/>
                <a:gd name="T10" fmla="*/ 89 w 538"/>
                <a:gd name="T11" fmla="*/ 222 h 521"/>
                <a:gd name="T12" fmla="*/ 192 w 538"/>
                <a:gd name="T13" fmla="*/ 132 h 521"/>
                <a:gd name="T14" fmla="*/ 206 w 538"/>
                <a:gd name="T15" fmla="*/ 125 h 521"/>
                <a:gd name="T16" fmla="*/ 176 w 538"/>
                <a:gd name="T17" fmla="*/ 153 h 521"/>
                <a:gd name="T18" fmla="*/ 50 w 538"/>
                <a:gd name="T19" fmla="*/ 488 h 521"/>
                <a:gd name="T20" fmla="*/ 213 w 538"/>
                <a:gd name="T21" fmla="*/ 475 h 521"/>
                <a:gd name="T22" fmla="*/ 312 w 538"/>
                <a:gd name="T23" fmla="*/ 496 h 521"/>
                <a:gd name="T24" fmla="*/ 441 w 538"/>
                <a:gd name="T25" fmla="*/ 458 h 521"/>
                <a:gd name="T26" fmla="*/ 526 w 538"/>
                <a:gd name="T27" fmla="*/ 348 h 521"/>
                <a:gd name="T28" fmla="*/ 403 w 538"/>
                <a:gd name="T29" fmla="*/ 348 h 521"/>
                <a:gd name="T30" fmla="*/ 313 w 538"/>
                <a:gd name="T31" fmla="*/ 399 h 521"/>
                <a:gd name="T32" fmla="*/ 215 w 538"/>
                <a:gd name="T33" fmla="*/ 304 h 521"/>
                <a:gd name="T34" fmla="*/ 215 w 538"/>
                <a:gd name="T35" fmla="*/ 302 h 521"/>
                <a:gd name="T36" fmla="*/ 214 w 538"/>
                <a:gd name="T37" fmla="*/ 299 h 521"/>
                <a:gd name="T38" fmla="*/ 217 w 538"/>
                <a:gd name="T39" fmla="*/ 299 h 521"/>
                <a:gd name="T40" fmla="*/ 535 w 538"/>
                <a:gd name="T41" fmla="*/ 299 h 521"/>
                <a:gd name="T42" fmla="*/ 535 w 538"/>
                <a:gd name="T43" fmla="*/ 294 h 521"/>
                <a:gd name="T44" fmla="*/ 537 w 538"/>
                <a:gd name="T45" fmla="*/ 270 h 521"/>
                <a:gd name="T46" fmla="*/ 511 w 538"/>
                <a:gd name="T47" fmla="*/ 164 h 521"/>
                <a:gd name="T48" fmla="*/ 85 w 538"/>
                <a:gd name="T49" fmla="*/ 479 h 521"/>
                <a:gd name="T50" fmla="*/ 98 w 538"/>
                <a:gd name="T51" fmla="*/ 346 h 521"/>
                <a:gd name="T52" fmla="*/ 166 w 538"/>
                <a:gd name="T53" fmla="*/ 446 h 521"/>
                <a:gd name="T54" fmla="*/ 197 w 538"/>
                <a:gd name="T55" fmla="*/ 467 h 521"/>
                <a:gd name="T56" fmla="*/ 85 w 538"/>
                <a:gd name="T57" fmla="*/ 479 h 521"/>
                <a:gd name="T58" fmla="*/ 204 w 538"/>
                <a:gd name="T59" fmla="*/ 471 h 521"/>
                <a:gd name="T60" fmla="*/ 205 w 538"/>
                <a:gd name="T61" fmla="*/ 472 h 521"/>
                <a:gd name="T62" fmla="*/ 204 w 538"/>
                <a:gd name="T63" fmla="*/ 471 h 521"/>
                <a:gd name="T64" fmla="*/ 409 w 538"/>
                <a:gd name="T65" fmla="*/ 239 h 521"/>
                <a:gd name="T66" fmla="*/ 217 w 538"/>
                <a:gd name="T67" fmla="*/ 239 h 521"/>
                <a:gd name="T68" fmla="*/ 215 w 538"/>
                <a:gd name="T69" fmla="*/ 239 h 521"/>
                <a:gd name="T70" fmla="*/ 215 w 538"/>
                <a:gd name="T71" fmla="*/ 237 h 521"/>
                <a:gd name="T72" fmla="*/ 316 w 538"/>
                <a:gd name="T73" fmla="*/ 146 h 521"/>
                <a:gd name="T74" fmla="*/ 411 w 538"/>
                <a:gd name="T75" fmla="*/ 237 h 521"/>
                <a:gd name="T76" fmla="*/ 411 w 538"/>
                <a:gd name="T77" fmla="*/ 239 h 521"/>
                <a:gd name="T78" fmla="*/ 409 w 538"/>
                <a:gd name="T79" fmla="*/ 239 h 521"/>
                <a:gd name="T80" fmla="*/ 468 w 538"/>
                <a:gd name="T81" fmla="*/ 108 h 521"/>
                <a:gd name="T82" fmla="*/ 392 w 538"/>
                <a:gd name="T83" fmla="*/ 61 h 521"/>
                <a:gd name="T84" fmla="*/ 507 w 538"/>
                <a:gd name="T85" fmla="*/ 57 h 521"/>
                <a:gd name="T86" fmla="*/ 504 w 538"/>
                <a:gd name="T87" fmla="*/ 152 h 521"/>
                <a:gd name="T88" fmla="*/ 504 w 538"/>
                <a:gd name="T89" fmla="*/ 152 h 521"/>
                <a:gd name="T90" fmla="*/ 468 w 538"/>
                <a:gd name="T91" fmla="*/ 108 h 521"/>
                <a:gd name="T92" fmla="*/ 508 w 538"/>
                <a:gd name="T93" fmla="*/ 158 h 521"/>
                <a:gd name="T94" fmla="*/ 508 w 538"/>
                <a:gd name="T95" fmla="*/ 158 h 521"/>
                <a:gd name="T96" fmla="*/ 508 w 538"/>
                <a:gd name="T97" fmla="*/ 158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8" h="521">
                  <a:moveTo>
                    <a:pt x="511" y="164"/>
                  </a:moveTo>
                  <a:cubicBezTo>
                    <a:pt x="536" y="107"/>
                    <a:pt x="538" y="60"/>
                    <a:pt x="509" y="31"/>
                  </a:cubicBezTo>
                  <a:cubicBezTo>
                    <a:pt x="478" y="0"/>
                    <a:pt x="402" y="9"/>
                    <a:pt x="322" y="47"/>
                  </a:cubicBezTo>
                  <a:cubicBezTo>
                    <a:pt x="319" y="47"/>
                    <a:pt x="315" y="46"/>
                    <a:pt x="312" y="46"/>
                  </a:cubicBezTo>
                  <a:cubicBezTo>
                    <a:pt x="256" y="46"/>
                    <a:pt x="201" y="67"/>
                    <a:pt x="160" y="104"/>
                  </a:cubicBezTo>
                  <a:cubicBezTo>
                    <a:pt x="125" y="135"/>
                    <a:pt x="100" y="176"/>
                    <a:pt x="89" y="222"/>
                  </a:cubicBezTo>
                  <a:cubicBezTo>
                    <a:pt x="97" y="212"/>
                    <a:pt x="142" y="160"/>
                    <a:pt x="192" y="132"/>
                  </a:cubicBezTo>
                  <a:cubicBezTo>
                    <a:pt x="193" y="132"/>
                    <a:pt x="205" y="125"/>
                    <a:pt x="206" y="125"/>
                  </a:cubicBezTo>
                  <a:cubicBezTo>
                    <a:pt x="206" y="125"/>
                    <a:pt x="181" y="148"/>
                    <a:pt x="176" y="153"/>
                  </a:cubicBezTo>
                  <a:cubicBezTo>
                    <a:pt x="65" y="265"/>
                    <a:pt x="0" y="437"/>
                    <a:pt x="50" y="488"/>
                  </a:cubicBezTo>
                  <a:cubicBezTo>
                    <a:pt x="83" y="521"/>
                    <a:pt x="143" y="513"/>
                    <a:pt x="213" y="475"/>
                  </a:cubicBezTo>
                  <a:cubicBezTo>
                    <a:pt x="243" y="489"/>
                    <a:pt x="276" y="496"/>
                    <a:pt x="312" y="496"/>
                  </a:cubicBezTo>
                  <a:cubicBezTo>
                    <a:pt x="359" y="496"/>
                    <a:pt x="404" y="483"/>
                    <a:pt x="441" y="458"/>
                  </a:cubicBezTo>
                  <a:cubicBezTo>
                    <a:pt x="480" y="433"/>
                    <a:pt x="509" y="394"/>
                    <a:pt x="526" y="348"/>
                  </a:cubicBezTo>
                  <a:cubicBezTo>
                    <a:pt x="403" y="348"/>
                    <a:pt x="403" y="348"/>
                    <a:pt x="403" y="348"/>
                  </a:cubicBezTo>
                  <a:cubicBezTo>
                    <a:pt x="388" y="378"/>
                    <a:pt x="351" y="399"/>
                    <a:pt x="313" y="399"/>
                  </a:cubicBezTo>
                  <a:cubicBezTo>
                    <a:pt x="260" y="399"/>
                    <a:pt x="215" y="355"/>
                    <a:pt x="215" y="304"/>
                  </a:cubicBezTo>
                  <a:cubicBezTo>
                    <a:pt x="215" y="302"/>
                    <a:pt x="215" y="302"/>
                    <a:pt x="215" y="302"/>
                  </a:cubicBezTo>
                  <a:cubicBezTo>
                    <a:pt x="214" y="299"/>
                    <a:pt x="214" y="299"/>
                    <a:pt x="214" y="299"/>
                  </a:cubicBezTo>
                  <a:cubicBezTo>
                    <a:pt x="217" y="299"/>
                    <a:pt x="217" y="299"/>
                    <a:pt x="217" y="299"/>
                  </a:cubicBezTo>
                  <a:cubicBezTo>
                    <a:pt x="535" y="299"/>
                    <a:pt x="535" y="299"/>
                    <a:pt x="535" y="299"/>
                  </a:cubicBezTo>
                  <a:cubicBezTo>
                    <a:pt x="535" y="298"/>
                    <a:pt x="535" y="296"/>
                    <a:pt x="535" y="294"/>
                  </a:cubicBezTo>
                  <a:cubicBezTo>
                    <a:pt x="536" y="286"/>
                    <a:pt x="537" y="277"/>
                    <a:pt x="537" y="270"/>
                  </a:cubicBezTo>
                  <a:cubicBezTo>
                    <a:pt x="537" y="232"/>
                    <a:pt x="528" y="196"/>
                    <a:pt x="511" y="164"/>
                  </a:cubicBezTo>
                  <a:close/>
                  <a:moveTo>
                    <a:pt x="85" y="479"/>
                  </a:moveTo>
                  <a:cubicBezTo>
                    <a:pt x="60" y="454"/>
                    <a:pt x="67" y="405"/>
                    <a:pt x="98" y="346"/>
                  </a:cubicBezTo>
                  <a:cubicBezTo>
                    <a:pt x="113" y="386"/>
                    <a:pt x="136" y="420"/>
                    <a:pt x="166" y="446"/>
                  </a:cubicBezTo>
                  <a:cubicBezTo>
                    <a:pt x="176" y="454"/>
                    <a:pt x="186" y="461"/>
                    <a:pt x="197" y="467"/>
                  </a:cubicBezTo>
                  <a:cubicBezTo>
                    <a:pt x="147" y="494"/>
                    <a:pt x="106" y="500"/>
                    <a:pt x="85" y="479"/>
                  </a:cubicBezTo>
                  <a:close/>
                  <a:moveTo>
                    <a:pt x="204" y="471"/>
                  </a:moveTo>
                  <a:cubicBezTo>
                    <a:pt x="204" y="471"/>
                    <a:pt x="205" y="471"/>
                    <a:pt x="205" y="472"/>
                  </a:cubicBezTo>
                  <a:cubicBezTo>
                    <a:pt x="205" y="471"/>
                    <a:pt x="204" y="471"/>
                    <a:pt x="204" y="471"/>
                  </a:cubicBezTo>
                  <a:close/>
                  <a:moveTo>
                    <a:pt x="409" y="239"/>
                  </a:moveTo>
                  <a:cubicBezTo>
                    <a:pt x="217" y="239"/>
                    <a:pt x="217" y="239"/>
                    <a:pt x="217" y="239"/>
                  </a:cubicBezTo>
                  <a:cubicBezTo>
                    <a:pt x="215" y="239"/>
                    <a:pt x="215" y="239"/>
                    <a:pt x="215" y="239"/>
                  </a:cubicBezTo>
                  <a:cubicBezTo>
                    <a:pt x="215" y="237"/>
                    <a:pt x="215" y="237"/>
                    <a:pt x="215" y="237"/>
                  </a:cubicBezTo>
                  <a:cubicBezTo>
                    <a:pt x="217" y="188"/>
                    <a:pt x="264" y="146"/>
                    <a:pt x="316" y="146"/>
                  </a:cubicBezTo>
                  <a:cubicBezTo>
                    <a:pt x="367" y="146"/>
                    <a:pt x="408" y="186"/>
                    <a:pt x="411" y="237"/>
                  </a:cubicBezTo>
                  <a:cubicBezTo>
                    <a:pt x="411" y="239"/>
                    <a:pt x="411" y="239"/>
                    <a:pt x="411" y="239"/>
                  </a:cubicBezTo>
                  <a:lnTo>
                    <a:pt x="409" y="239"/>
                  </a:lnTo>
                  <a:close/>
                  <a:moveTo>
                    <a:pt x="468" y="108"/>
                  </a:moveTo>
                  <a:cubicBezTo>
                    <a:pt x="446" y="87"/>
                    <a:pt x="420" y="72"/>
                    <a:pt x="392" y="61"/>
                  </a:cubicBezTo>
                  <a:cubicBezTo>
                    <a:pt x="443" y="38"/>
                    <a:pt x="485" y="35"/>
                    <a:pt x="507" y="57"/>
                  </a:cubicBezTo>
                  <a:cubicBezTo>
                    <a:pt x="525" y="75"/>
                    <a:pt x="523" y="109"/>
                    <a:pt x="504" y="152"/>
                  </a:cubicBezTo>
                  <a:cubicBezTo>
                    <a:pt x="504" y="152"/>
                    <a:pt x="504" y="152"/>
                    <a:pt x="504" y="152"/>
                  </a:cubicBezTo>
                  <a:cubicBezTo>
                    <a:pt x="494" y="136"/>
                    <a:pt x="482" y="121"/>
                    <a:pt x="468" y="108"/>
                  </a:cubicBezTo>
                  <a:close/>
                  <a:moveTo>
                    <a:pt x="508" y="158"/>
                  </a:moveTo>
                  <a:cubicBezTo>
                    <a:pt x="508" y="158"/>
                    <a:pt x="508" y="158"/>
                    <a:pt x="508" y="158"/>
                  </a:cubicBezTo>
                  <a:cubicBezTo>
                    <a:pt x="508" y="158"/>
                    <a:pt x="508" y="158"/>
                    <a:pt x="508" y="1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3643911" y="2872740"/>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Website: </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a:gradFill>
                    <a:gsLst>
                      <a:gs pos="0">
                        <a:srgbClr val="595959"/>
                      </a:gs>
                      <a:gs pos="86000">
                        <a:srgbClr val="595959"/>
                      </a:gs>
                    </a:gsLst>
                    <a:lin ang="5400000" scaled="0"/>
                  </a:gradFill>
                  <a:latin typeface="Segoe UI Light" pitchFamily="34" charset="0"/>
                </a:rPr>
                <a:t>http://www.devcamps.ms/web</a:t>
              </a:r>
            </a:p>
          </p:txBody>
        </p:sp>
        <p:pic>
          <p:nvPicPr>
            <p:cNvPr id="13"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9361067" y="2872740"/>
              <a:ext cx="2320746" cy="16459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8" name="Group 17"/>
          <p:cNvGrpSpPr/>
          <p:nvPr/>
        </p:nvGrpSpPr>
        <p:grpSpPr>
          <a:xfrm>
            <a:off x="-1" y="4604068"/>
            <a:ext cx="11681814" cy="1645920"/>
            <a:chOff x="-1" y="4604068"/>
            <a:chExt cx="11681814" cy="1645920"/>
          </a:xfrm>
        </p:grpSpPr>
        <p:sp>
          <p:nvSpPr>
            <p:cNvPr id="6" name="Rectangle 5"/>
            <p:cNvSpPr/>
            <p:nvPr/>
          </p:nvSpPr>
          <p:spPr bwMode="auto">
            <a:xfrm>
              <a:off x="-1" y="4604068"/>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2" name="Rectangle 11"/>
            <p:cNvSpPr/>
            <p:nvPr/>
          </p:nvSpPr>
          <p:spPr>
            <a:xfrm>
              <a:off x="3657599" y="4604068"/>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What are web camps?</a:t>
              </a:r>
            </a:p>
            <a:p>
              <a:pPr marL="3175" lvl="0" defTabSz="914363">
                <a:lnSpc>
                  <a:spcPct val="90000"/>
                </a:lnSpc>
                <a:spcBef>
                  <a:spcPts val="600"/>
                </a:spcBef>
                <a:buSzPct val="80000"/>
              </a:pPr>
              <a:r>
                <a:rPr lang="en-US" sz="2000" spc="-100" dirty="0">
                  <a:gradFill>
                    <a:gsLst>
                      <a:gs pos="0">
                        <a:srgbClr val="595959"/>
                      </a:gs>
                      <a:gs pos="86000">
                        <a:srgbClr val="595959"/>
                      </a:gs>
                    </a:gsLst>
                    <a:lin ang="5400000" scaled="0"/>
                  </a:gradFill>
                  <a:latin typeface="Segoe UI Light" pitchFamily="34" charset="0"/>
                </a:rPr>
                <a:t>Web Developer Camps are free, fun, no-fluff events for developers, </a:t>
              </a:r>
              <a:r>
                <a:rPr lang="en-US" sz="2000" spc="-100" dirty="0" smtClean="0">
                  <a:gradFill>
                    <a:gsLst>
                      <a:gs pos="0">
                        <a:srgbClr val="595959"/>
                      </a:gs>
                      <a:gs pos="86000">
                        <a:srgbClr val="595959"/>
                      </a:gs>
                    </a:gsLst>
                    <a:lin ang="5400000" scaled="0"/>
                  </a:gradFill>
                  <a:latin typeface="Segoe UI Light" pitchFamily="34" charset="0"/>
                </a:rPr>
                <a:t/>
              </a:r>
              <a:br>
                <a:rPr lang="en-US" sz="2000" spc="-100" dirty="0" smtClean="0">
                  <a:gradFill>
                    <a:gsLst>
                      <a:gs pos="0">
                        <a:srgbClr val="595959"/>
                      </a:gs>
                      <a:gs pos="86000">
                        <a:srgbClr val="595959"/>
                      </a:gs>
                    </a:gsLst>
                    <a:lin ang="5400000" scaled="0"/>
                  </a:gradFill>
                  <a:latin typeface="Segoe UI Light" pitchFamily="34" charset="0"/>
                </a:rPr>
              </a:br>
              <a:r>
                <a:rPr lang="en-US" sz="2000" spc="-100" dirty="0" smtClean="0">
                  <a:gradFill>
                    <a:gsLst>
                      <a:gs pos="0">
                        <a:srgbClr val="595959"/>
                      </a:gs>
                      <a:gs pos="86000">
                        <a:srgbClr val="595959"/>
                      </a:gs>
                    </a:gsLst>
                    <a:lin ang="5400000" scaled="0"/>
                  </a:gradFill>
                  <a:latin typeface="Segoe UI Light" pitchFamily="34" charset="0"/>
                </a:rPr>
                <a:t>by </a:t>
              </a:r>
              <a:r>
                <a:rPr lang="en-US" sz="2000" spc="-100" dirty="0">
                  <a:gradFill>
                    <a:gsLst>
                      <a:gs pos="0">
                        <a:srgbClr val="595959"/>
                      </a:gs>
                      <a:gs pos="86000">
                        <a:srgbClr val="595959"/>
                      </a:gs>
                    </a:gsLst>
                    <a:lin ang="5400000" scaled="0"/>
                  </a:gradFill>
                  <a:latin typeface="Segoe UI Light" pitchFamily="34" charset="0"/>
                </a:rPr>
                <a:t>developers. You learn from experts in a low-key, interactive way </a:t>
              </a:r>
              <a:r>
                <a:rPr lang="en-US" sz="2000" spc="-100" dirty="0" smtClean="0">
                  <a:gradFill>
                    <a:gsLst>
                      <a:gs pos="0">
                        <a:srgbClr val="595959"/>
                      </a:gs>
                      <a:gs pos="86000">
                        <a:srgbClr val="595959"/>
                      </a:gs>
                    </a:gsLst>
                    <a:lin ang="5400000" scaled="0"/>
                  </a:gradFill>
                  <a:latin typeface="Segoe UI Light" pitchFamily="34" charset="0"/>
                </a:rPr>
                <a:t/>
              </a:r>
              <a:br>
                <a:rPr lang="en-US" sz="2000" spc="-100" dirty="0" smtClean="0">
                  <a:gradFill>
                    <a:gsLst>
                      <a:gs pos="0">
                        <a:srgbClr val="595959"/>
                      </a:gs>
                      <a:gs pos="86000">
                        <a:srgbClr val="595959"/>
                      </a:gs>
                    </a:gsLst>
                    <a:lin ang="5400000" scaled="0"/>
                  </a:gradFill>
                  <a:latin typeface="Segoe UI Light" pitchFamily="34" charset="0"/>
                </a:rPr>
              </a:br>
              <a:r>
                <a:rPr lang="en-US" sz="2000" spc="-100" dirty="0" smtClean="0">
                  <a:gradFill>
                    <a:gsLst>
                      <a:gs pos="0">
                        <a:srgbClr val="595959"/>
                      </a:gs>
                      <a:gs pos="86000">
                        <a:srgbClr val="595959"/>
                      </a:gs>
                    </a:gsLst>
                    <a:lin ang="5400000" scaled="0"/>
                  </a:gradFill>
                  <a:latin typeface="Segoe UI Light" pitchFamily="34" charset="0"/>
                </a:rPr>
                <a:t>and </a:t>
              </a:r>
              <a:r>
                <a:rPr lang="en-US" sz="2000" spc="-100" dirty="0">
                  <a:gradFill>
                    <a:gsLst>
                      <a:gs pos="0">
                        <a:srgbClr val="595959"/>
                      </a:gs>
                      <a:gs pos="86000">
                        <a:srgbClr val="595959"/>
                      </a:gs>
                    </a:gsLst>
                    <a:lin ang="5400000" scaled="0"/>
                  </a:gradFill>
                  <a:latin typeface="Segoe UI Light" pitchFamily="34" charset="0"/>
                </a:rPr>
                <a:t>then get hands-on time to apply what you’ve learned.</a:t>
              </a:r>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3201" y="5161048"/>
              <a:ext cx="2491812" cy="531960"/>
            </a:xfrm>
            <a:prstGeom prst="rect">
              <a:avLst/>
            </a:prstGeom>
          </p:spPr>
        </p:pic>
      </p:grpSp>
    </p:spTree>
    <p:extLst>
      <p:ext uri="{BB962C8B-B14F-4D97-AF65-F5344CB8AC3E}">
        <p14:creationId xmlns:p14="http://schemas.microsoft.com/office/powerpoint/2010/main" val="26431288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Rectangle 115"/>
          <p:cNvSpPr/>
          <p:nvPr/>
        </p:nvSpPr>
        <p:spPr>
          <a:xfrm rot="16200000">
            <a:off x="5452343" y="399328"/>
            <a:ext cx="1279378" cy="11149013"/>
          </a:xfrm>
          <a:prstGeom prst="rect">
            <a:avLst/>
          </a:prstGeom>
          <a:solidFill>
            <a:schemeClr val="tx2"/>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49916" tIns="49916" rIns="49916" bIns="49916" numCol="1" spcCol="1270" anchor="ctr" anchorCtr="0">
            <a:noAutofit/>
            <a:sp3d extrusionH="28000" prstMaterial="matte"/>
          </a:bodyPr>
          <a:lstStyle/>
          <a:p>
            <a:pPr lvl="0" algn="ctr" defTabSz="311150">
              <a:lnSpc>
                <a:spcPct val="90000"/>
              </a:lnSpc>
              <a:spcBef>
                <a:spcPct val="0"/>
              </a:spcBef>
              <a:spcAft>
                <a:spcPct val="35000"/>
              </a:spcAft>
            </a:pPr>
            <a:endParaRPr lang="en-US" sz="1600" kern="1200" dirty="0"/>
          </a:p>
        </p:txBody>
      </p:sp>
      <p:sp>
        <p:nvSpPr>
          <p:cNvPr id="3" name="Title 2"/>
          <p:cNvSpPr>
            <a:spLocks noGrp="1"/>
          </p:cNvSpPr>
          <p:nvPr>
            <p:ph type="title"/>
          </p:nvPr>
        </p:nvSpPr>
        <p:spPr/>
        <p:txBody>
          <a:bodyPr/>
          <a:lstStyle/>
          <a:p>
            <a:r>
              <a:rPr lang="en-US" dirty="0" smtClean="0"/>
              <a:t>Map of HTML5</a:t>
            </a:r>
            <a:endParaRPr lang="en-US" dirty="0"/>
          </a:p>
        </p:txBody>
      </p:sp>
      <p:sp>
        <p:nvSpPr>
          <p:cNvPr id="5" name="Rectangle 4"/>
          <p:cNvSpPr/>
          <p:nvPr/>
        </p:nvSpPr>
        <p:spPr>
          <a:xfrm>
            <a:off x="517525" y="1141413"/>
            <a:ext cx="10172761" cy="993696"/>
          </a:xfrm>
          <a:prstGeom prst="rect">
            <a:avLst/>
          </a:prstGeom>
          <a:solidFill>
            <a:schemeClr val="accent4"/>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hemeClr val="accent3">
              <a:hueOff val="0"/>
              <a:satOff val="0"/>
              <a:lumOff val="0"/>
              <a:alphaOff val="0"/>
            </a:schemeClr>
          </a:fillRef>
          <a:effectRef idx="2">
            <a:schemeClr val="accent3">
              <a:hueOff val="0"/>
              <a:satOff val="0"/>
              <a:lumOff val="0"/>
              <a:alphaOff val="0"/>
            </a:schemeClr>
          </a:effectRef>
          <a:fontRef idx="minor">
            <a:schemeClr val="lt1"/>
          </a:fontRef>
        </p:style>
        <p:txBody>
          <a:bodyPr spcFirstLastPara="0" vert="horz" wrap="square" lIns="221330" tIns="221330" rIns="221330" bIns="221330" numCol="1" spcCol="1270" anchor="ctr" anchorCtr="0">
            <a:noAutofit/>
            <a:sp3d extrusionH="28000" prstMaterial="matte"/>
          </a:bodyPr>
          <a:lstStyle/>
          <a:p>
            <a:pPr lvl="0" algn="ctr" defTabSz="1955800" rtl="0">
              <a:lnSpc>
                <a:spcPct val="90000"/>
              </a:lnSpc>
              <a:spcBef>
                <a:spcPct val="0"/>
              </a:spcBef>
              <a:spcAft>
                <a:spcPct val="35000"/>
              </a:spcAft>
            </a:pPr>
            <a:r>
              <a:rPr lang="en-US" sz="4400" kern="1200" dirty="0" smtClean="0">
                <a:solidFill>
                  <a:schemeClr val="lt1">
                    <a:alpha val="99000"/>
                  </a:schemeClr>
                </a:solidFill>
              </a:rPr>
              <a:t>W3C</a:t>
            </a:r>
            <a:endParaRPr lang="en-US" sz="4400" kern="1200" dirty="0">
              <a:solidFill>
                <a:schemeClr val="lt1">
                  <a:alpha val="99000"/>
                </a:schemeClr>
              </a:solidFill>
            </a:endParaRPr>
          </a:p>
        </p:txBody>
      </p:sp>
      <p:sp>
        <p:nvSpPr>
          <p:cNvPr id="6" name="Rectangle 5"/>
          <p:cNvSpPr/>
          <p:nvPr/>
        </p:nvSpPr>
        <p:spPr>
          <a:xfrm>
            <a:off x="519112" y="2328163"/>
            <a:ext cx="754285" cy="1833126"/>
          </a:xfrm>
          <a:prstGeom prst="rect">
            <a:avLst/>
          </a:prstGeom>
          <a:solidFill>
            <a:schemeClr val="accent6"/>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5">
              <a:hueOff val="0"/>
              <a:satOff val="0"/>
              <a:lumOff val="0"/>
              <a:alphaOff val="0"/>
            </a:schemeClr>
          </a:effectRef>
          <a:fontRef idx="minor">
            <a:schemeClr val="lt1"/>
          </a:fontRef>
        </p:style>
        <p:txBody>
          <a:bodyPr spcFirstLastPara="0" vert="horz" wrap="square" lIns="81556" tIns="81556" rIns="81556" bIns="81556" numCol="1" spcCol="1270" anchor="ctr" anchorCtr="0">
            <a:noAutofit/>
            <a:sp3d extrusionH="28000" prstMaterial="matte"/>
          </a:bodyPr>
          <a:lstStyle/>
          <a:p>
            <a:pPr lvl="0" algn="ctr" defTabSz="711200">
              <a:lnSpc>
                <a:spcPct val="90000"/>
              </a:lnSpc>
              <a:spcBef>
                <a:spcPct val="0"/>
              </a:spcBef>
              <a:spcAft>
                <a:spcPct val="35000"/>
              </a:spcAft>
            </a:pPr>
            <a:r>
              <a:rPr lang="en-US" sz="1600" kern="1200" dirty="0" smtClean="0">
                <a:solidFill>
                  <a:schemeClr val="lt1">
                    <a:alpha val="99000"/>
                  </a:schemeClr>
                </a:solidFill>
              </a:rPr>
              <a:t>HTML</a:t>
            </a:r>
            <a:endParaRPr lang="en-US" sz="1600" kern="1200" dirty="0">
              <a:solidFill>
                <a:schemeClr val="lt1">
                  <a:alpha val="99000"/>
                </a:schemeClr>
              </a:solidFill>
            </a:endParaRPr>
          </a:p>
        </p:txBody>
      </p:sp>
      <p:sp>
        <p:nvSpPr>
          <p:cNvPr id="15" name="Rectangle 14"/>
          <p:cNvSpPr/>
          <p:nvPr/>
        </p:nvSpPr>
        <p:spPr>
          <a:xfrm>
            <a:off x="1455242" y="2328163"/>
            <a:ext cx="2470072" cy="1833126"/>
          </a:xfrm>
          <a:prstGeom prst="rect">
            <a:avLst/>
          </a:prstGeom>
          <a:solidFill>
            <a:schemeClr val="accent6"/>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5">
              <a:hueOff val="0"/>
              <a:satOff val="0"/>
              <a:lumOff val="0"/>
              <a:alphaOff val="0"/>
            </a:schemeClr>
          </a:effectRef>
          <a:fontRef idx="minor">
            <a:schemeClr val="lt1"/>
          </a:fontRef>
        </p:style>
        <p:txBody>
          <a:bodyPr spcFirstLastPara="0" vert="horz" wrap="square" lIns="114650" tIns="114650" rIns="114650" bIns="114650" numCol="1" spcCol="1270" anchor="ctr" anchorCtr="0">
            <a:noAutofit/>
            <a:sp3d extrusionH="28000" prstMaterial="matte"/>
          </a:bodyPr>
          <a:lstStyle/>
          <a:p>
            <a:pPr lvl="0" algn="ctr" defTabSz="711200">
              <a:lnSpc>
                <a:spcPct val="90000"/>
              </a:lnSpc>
              <a:spcBef>
                <a:spcPct val="0"/>
              </a:spcBef>
              <a:spcAft>
                <a:spcPct val="35000"/>
              </a:spcAft>
            </a:pPr>
            <a:r>
              <a:rPr lang="en-US" sz="1600" kern="1200" dirty="0" smtClean="0">
                <a:solidFill>
                  <a:schemeClr val="lt1">
                    <a:alpha val="99000"/>
                  </a:schemeClr>
                </a:solidFill>
              </a:rPr>
              <a:t>CSS</a:t>
            </a:r>
            <a:endParaRPr lang="en-US" sz="1600" kern="1200" dirty="0">
              <a:solidFill>
                <a:schemeClr val="lt1">
                  <a:alpha val="99000"/>
                </a:schemeClr>
              </a:solidFill>
            </a:endParaRPr>
          </a:p>
        </p:txBody>
      </p:sp>
      <p:sp>
        <p:nvSpPr>
          <p:cNvPr id="44" name="Rectangle 43"/>
          <p:cNvSpPr/>
          <p:nvPr/>
        </p:nvSpPr>
        <p:spPr>
          <a:xfrm>
            <a:off x="4107159" y="2328163"/>
            <a:ext cx="2823448" cy="1833126"/>
          </a:xfrm>
          <a:prstGeom prst="rect">
            <a:avLst/>
          </a:prstGeom>
          <a:solidFill>
            <a:schemeClr val="accent6"/>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5">
              <a:hueOff val="0"/>
              <a:satOff val="0"/>
              <a:lumOff val="0"/>
              <a:alphaOff val="0"/>
            </a:schemeClr>
          </a:effectRef>
          <a:fontRef idx="minor">
            <a:schemeClr val="lt1"/>
          </a:fontRef>
        </p:style>
        <p:txBody>
          <a:bodyPr spcFirstLastPara="0" vert="horz" wrap="square" lIns="114650" tIns="114650" rIns="114650" bIns="114650" numCol="1" spcCol="1270" anchor="ctr" anchorCtr="0">
            <a:noAutofit/>
            <a:sp3d extrusionH="28000" prstMaterial="matte"/>
          </a:bodyPr>
          <a:lstStyle/>
          <a:p>
            <a:pPr lvl="0" algn="ctr" defTabSz="711200">
              <a:lnSpc>
                <a:spcPct val="90000"/>
              </a:lnSpc>
              <a:spcBef>
                <a:spcPct val="0"/>
              </a:spcBef>
              <a:spcAft>
                <a:spcPct val="35000"/>
              </a:spcAft>
            </a:pPr>
            <a:r>
              <a:rPr lang="en-US" sz="1600" kern="1200" dirty="0">
                <a:solidFill>
                  <a:schemeClr val="lt1">
                    <a:alpha val="99000"/>
                  </a:schemeClr>
                </a:solidFill>
              </a:rPr>
              <a:t>Web </a:t>
            </a:r>
            <a:r>
              <a:rPr lang="en-US" sz="1600" kern="1200" dirty="0" smtClean="0">
                <a:solidFill>
                  <a:schemeClr val="lt1">
                    <a:alpha val="99000"/>
                  </a:schemeClr>
                </a:solidFill>
              </a:rPr>
              <a:t>Apps</a:t>
            </a:r>
            <a:endParaRPr lang="en-US" sz="1600" kern="1200" dirty="0">
              <a:solidFill>
                <a:schemeClr val="lt1">
                  <a:alpha val="99000"/>
                </a:schemeClr>
              </a:solidFill>
            </a:endParaRPr>
          </a:p>
        </p:txBody>
      </p:sp>
      <p:sp>
        <p:nvSpPr>
          <p:cNvPr id="77" name="Rectangle 76"/>
          <p:cNvSpPr/>
          <p:nvPr/>
        </p:nvSpPr>
        <p:spPr>
          <a:xfrm>
            <a:off x="7112452" y="2328163"/>
            <a:ext cx="1554493" cy="1833126"/>
          </a:xfrm>
          <a:prstGeom prst="rect">
            <a:avLst/>
          </a:prstGeom>
          <a:solidFill>
            <a:schemeClr val="accent6"/>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5">
              <a:hueOff val="0"/>
              <a:satOff val="0"/>
              <a:lumOff val="0"/>
              <a:alphaOff val="0"/>
            </a:schemeClr>
          </a:effectRef>
          <a:fontRef idx="minor">
            <a:schemeClr val="lt1"/>
          </a:fontRef>
        </p:style>
        <p:txBody>
          <a:bodyPr spcFirstLastPara="0" vert="horz" wrap="square" lIns="91906" tIns="91906" rIns="91906" bIns="91906" numCol="1" spcCol="1270" anchor="ctr" anchorCtr="0">
            <a:noAutofit/>
            <a:sp3d extrusionH="28000" prstMaterial="matte"/>
          </a:bodyPr>
          <a:lstStyle/>
          <a:p>
            <a:pPr lvl="0" algn="ctr" defTabSz="711200">
              <a:lnSpc>
                <a:spcPct val="90000"/>
              </a:lnSpc>
              <a:spcBef>
                <a:spcPct val="0"/>
              </a:spcBef>
              <a:spcAft>
                <a:spcPct val="35000"/>
              </a:spcAft>
            </a:pPr>
            <a:r>
              <a:rPr lang="en-US" sz="1600" kern="1200" dirty="0" smtClean="0">
                <a:solidFill>
                  <a:schemeClr val="lt1">
                    <a:alpha val="99000"/>
                  </a:schemeClr>
                </a:solidFill>
              </a:rPr>
              <a:t>SVG</a:t>
            </a:r>
            <a:endParaRPr lang="en-US" sz="1600" kern="1200" dirty="0">
              <a:solidFill>
                <a:schemeClr val="lt1">
                  <a:alpha val="99000"/>
                </a:schemeClr>
              </a:solidFill>
            </a:endParaRPr>
          </a:p>
        </p:txBody>
      </p:sp>
      <p:sp>
        <p:nvSpPr>
          <p:cNvPr id="90" name="Rectangle 89"/>
          <p:cNvSpPr/>
          <p:nvPr/>
        </p:nvSpPr>
        <p:spPr>
          <a:xfrm rot="16200000">
            <a:off x="8857160" y="2328163"/>
            <a:ext cx="1833126" cy="1833126"/>
          </a:xfrm>
          <a:prstGeom prst="rect">
            <a:avLst/>
          </a:prstGeom>
          <a:solidFill>
            <a:schemeClr val="accent6"/>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5">
              <a:hueOff val="0"/>
              <a:satOff val="0"/>
              <a:lumOff val="0"/>
              <a:alphaOff val="0"/>
            </a:schemeClr>
          </a:effectRef>
          <a:fontRef idx="minor">
            <a:schemeClr val="lt1"/>
          </a:fontRef>
        </p:style>
        <p:txBody>
          <a:bodyPr spcFirstLastPara="0" vert="vert" wrap="square" lIns="36773" tIns="36773" rIns="36773" bIns="36773" numCol="1" spcCol="1270" anchor="ctr" anchorCtr="0">
            <a:noAutofit/>
            <a:sp3d extrusionH="28000" prstMaterial="matte"/>
          </a:bodyPr>
          <a:lstStyle/>
          <a:p>
            <a:pPr lvl="0" algn="ctr" defTabSz="400050">
              <a:lnSpc>
                <a:spcPct val="90000"/>
              </a:lnSpc>
              <a:spcBef>
                <a:spcPct val="0"/>
              </a:spcBef>
              <a:spcAft>
                <a:spcPct val="35000"/>
              </a:spcAft>
            </a:pPr>
            <a:r>
              <a:rPr lang="en-US" sz="1600" kern="1200" dirty="0" smtClean="0">
                <a:solidFill>
                  <a:schemeClr val="lt1">
                    <a:alpha val="99000"/>
                  </a:schemeClr>
                </a:solidFill>
              </a:rPr>
              <a:t>Geolocation</a:t>
            </a:r>
            <a:endParaRPr lang="en-US" sz="1600" kern="1200" dirty="0">
              <a:solidFill>
                <a:schemeClr val="lt1">
                  <a:alpha val="99000"/>
                </a:schemeClr>
              </a:solidFill>
            </a:endParaRPr>
          </a:p>
        </p:txBody>
      </p:sp>
      <p:sp>
        <p:nvSpPr>
          <p:cNvPr id="92" name="Rectangle 91"/>
          <p:cNvSpPr/>
          <p:nvPr/>
        </p:nvSpPr>
        <p:spPr>
          <a:xfrm>
            <a:off x="10872131" y="1141413"/>
            <a:ext cx="795994" cy="993696"/>
          </a:xfrm>
          <a:prstGeom prst="rect">
            <a:avLst/>
          </a:prstGeom>
          <a:solidFill>
            <a:schemeClr val="accent4"/>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hemeClr val="accent3">
              <a:hueOff val="0"/>
              <a:satOff val="0"/>
              <a:lumOff val="0"/>
              <a:alphaOff val="0"/>
            </a:schemeClr>
          </a:fillRef>
          <a:effectRef idx="2">
            <a:schemeClr val="accent3">
              <a:hueOff val="0"/>
              <a:satOff val="0"/>
              <a:lumOff val="0"/>
              <a:alphaOff val="0"/>
            </a:schemeClr>
          </a:effectRef>
          <a:fontRef idx="minor">
            <a:schemeClr val="lt1"/>
          </a:fontRef>
        </p:style>
        <p:txBody>
          <a:bodyPr spcFirstLastPara="0" vert="horz" wrap="square" lIns="91894" tIns="91894" rIns="91894" bIns="91894" numCol="1" spcCol="1270" anchor="ctr" anchorCtr="0">
            <a:noAutofit/>
            <a:sp3d extrusionH="28000" prstMaterial="matte"/>
          </a:bodyPr>
          <a:lstStyle/>
          <a:p>
            <a:pPr lvl="0" algn="ctr" defTabSz="800100">
              <a:lnSpc>
                <a:spcPct val="90000"/>
              </a:lnSpc>
              <a:spcBef>
                <a:spcPct val="0"/>
              </a:spcBef>
              <a:spcAft>
                <a:spcPct val="35000"/>
              </a:spcAft>
            </a:pPr>
            <a:r>
              <a:rPr lang="en-US" sz="1800" kern="1200" dirty="0" smtClean="0">
                <a:solidFill>
                  <a:schemeClr val="lt1">
                    <a:alpha val="99000"/>
                  </a:schemeClr>
                </a:solidFill>
              </a:rPr>
              <a:t>ECMA</a:t>
            </a:r>
            <a:endParaRPr lang="en-US" sz="2200" kern="1200" dirty="0">
              <a:solidFill>
                <a:schemeClr val="lt1">
                  <a:alpha val="99000"/>
                </a:schemeClr>
              </a:solidFill>
            </a:endParaRPr>
          </a:p>
        </p:txBody>
      </p:sp>
      <p:sp>
        <p:nvSpPr>
          <p:cNvPr id="93" name="Rectangle 92"/>
          <p:cNvSpPr/>
          <p:nvPr/>
        </p:nvSpPr>
        <p:spPr>
          <a:xfrm>
            <a:off x="10872131" y="2328163"/>
            <a:ext cx="795216" cy="1833126"/>
          </a:xfrm>
          <a:prstGeom prst="rect">
            <a:avLst/>
          </a:prstGeom>
          <a:solidFill>
            <a:schemeClr val="accent6"/>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5">
              <a:hueOff val="0"/>
              <a:satOff val="0"/>
              <a:lumOff val="0"/>
              <a:alphaOff val="0"/>
            </a:schemeClr>
          </a:effectRef>
          <a:fontRef idx="minor">
            <a:schemeClr val="lt1"/>
          </a:fontRef>
        </p:style>
        <p:txBody>
          <a:bodyPr spcFirstLastPara="0" vert="horz" wrap="square" lIns="84251" tIns="84251" rIns="84251" bIns="84251" numCol="1" spcCol="1270" anchor="ctr" anchorCtr="0">
            <a:noAutofit/>
            <a:sp3d extrusionH="28000" prstMaterial="matte"/>
          </a:bodyPr>
          <a:lstStyle/>
          <a:p>
            <a:pPr lvl="0" algn="ctr" defTabSz="711200">
              <a:lnSpc>
                <a:spcPct val="90000"/>
              </a:lnSpc>
              <a:spcBef>
                <a:spcPct val="0"/>
              </a:spcBef>
              <a:spcAft>
                <a:spcPct val="35000"/>
              </a:spcAft>
            </a:pPr>
            <a:r>
              <a:rPr lang="en-US" sz="1600" kern="1200" dirty="0" smtClean="0">
                <a:solidFill>
                  <a:schemeClr val="lt1">
                    <a:alpha val="99000"/>
                  </a:schemeClr>
                </a:solidFill>
              </a:rPr>
              <a:t>ECMA Script  262</a:t>
            </a:r>
            <a:endParaRPr lang="en-US" sz="1600" kern="1200" dirty="0">
              <a:solidFill>
                <a:schemeClr val="lt1">
                  <a:alpha val="99000"/>
                </a:schemeClr>
              </a:solidFill>
            </a:endParaRPr>
          </a:p>
        </p:txBody>
      </p:sp>
      <p:grpSp>
        <p:nvGrpSpPr>
          <p:cNvPr id="114" name="Group 113"/>
          <p:cNvGrpSpPr/>
          <p:nvPr/>
        </p:nvGrpSpPr>
        <p:grpSpPr>
          <a:xfrm>
            <a:off x="10393441" y="5487660"/>
            <a:ext cx="1378475" cy="618038"/>
            <a:chOff x="10082005" y="5148007"/>
            <a:chExt cx="1833126" cy="618038"/>
          </a:xfrm>
        </p:grpSpPr>
        <p:grpSp>
          <p:nvGrpSpPr>
            <p:cNvPr id="107" name="Group 106"/>
            <p:cNvGrpSpPr/>
            <p:nvPr/>
          </p:nvGrpSpPr>
          <p:grpSpPr>
            <a:xfrm>
              <a:off x="10082005" y="5504574"/>
              <a:ext cx="1833126" cy="261471"/>
              <a:chOff x="9039006" y="7047060"/>
              <a:chExt cx="1833126" cy="261471"/>
            </a:xfrm>
          </p:grpSpPr>
          <p:sp>
            <p:nvSpPr>
              <p:cNvPr id="7" name="Freeform 6"/>
              <p:cNvSpPr/>
              <p:nvPr/>
            </p:nvSpPr>
            <p:spPr>
              <a:xfrm rot="16200000">
                <a:off x="9913177" y="6349577"/>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Html5</a:t>
                </a:r>
                <a:endParaRPr lang="en-US" sz="800" kern="1200" dirty="0">
                  <a:solidFill>
                    <a:schemeClr val="bg1"/>
                  </a:solidFill>
                </a:endParaRPr>
              </a:p>
            </p:txBody>
          </p:sp>
          <p:sp>
            <p:nvSpPr>
              <p:cNvPr id="8" name="Freeform 7"/>
              <p:cNvSpPr/>
              <p:nvPr/>
            </p:nvSpPr>
            <p:spPr>
              <a:xfrm rot="16200000">
                <a:off x="9913177" y="6261233"/>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Canvas 2D Context</a:t>
                </a:r>
                <a:endParaRPr lang="en-US" sz="800" kern="1200" dirty="0">
                  <a:solidFill>
                    <a:schemeClr val="bg1"/>
                  </a:solidFill>
                </a:endParaRPr>
              </a:p>
            </p:txBody>
          </p:sp>
          <p:sp>
            <p:nvSpPr>
              <p:cNvPr id="9" name="Freeform 8"/>
              <p:cNvSpPr/>
              <p:nvPr/>
            </p:nvSpPr>
            <p:spPr>
              <a:xfrm rot="16200000">
                <a:off x="9913177" y="6172889"/>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err="1" smtClean="0">
                    <a:solidFill>
                      <a:schemeClr val="bg1"/>
                    </a:solidFill>
                  </a:rPr>
                  <a:t>Microdata</a:t>
                </a:r>
                <a:endParaRPr lang="en-US" sz="800" kern="1200" dirty="0">
                  <a:solidFill>
                    <a:schemeClr val="bg1"/>
                  </a:solidFill>
                </a:endParaRPr>
              </a:p>
            </p:txBody>
          </p:sp>
        </p:grpSp>
        <p:grpSp>
          <p:nvGrpSpPr>
            <p:cNvPr id="112" name="Group 111"/>
            <p:cNvGrpSpPr/>
            <p:nvPr/>
          </p:nvGrpSpPr>
          <p:grpSpPr>
            <a:xfrm>
              <a:off x="10082005" y="5237665"/>
              <a:ext cx="1833126" cy="261471"/>
              <a:chOff x="9996769" y="5670377"/>
              <a:chExt cx="1833126" cy="261471"/>
            </a:xfrm>
          </p:grpSpPr>
          <p:sp>
            <p:nvSpPr>
              <p:cNvPr id="10" name="Freeform 9"/>
              <p:cNvSpPr/>
              <p:nvPr/>
            </p:nvSpPr>
            <p:spPr>
              <a:xfrm rot="16200000">
                <a:off x="10870940" y="4972894"/>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err="1" smtClean="0">
                    <a:solidFill>
                      <a:schemeClr val="bg1"/>
                    </a:solidFill>
                  </a:rPr>
                  <a:t>Html+rdfa</a:t>
                </a:r>
                <a:endParaRPr lang="en-US" sz="800" kern="1200" dirty="0">
                  <a:solidFill>
                    <a:schemeClr val="bg1"/>
                  </a:solidFill>
                </a:endParaRPr>
              </a:p>
            </p:txBody>
          </p:sp>
          <p:sp>
            <p:nvSpPr>
              <p:cNvPr id="11" name="Freeform 10"/>
              <p:cNvSpPr/>
              <p:nvPr/>
            </p:nvSpPr>
            <p:spPr>
              <a:xfrm rot="16200000">
                <a:off x="10870940" y="4884550"/>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HTML5 Markup</a:t>
                </a:r>
                <a:endParaRPr lang="en-US" sz="800" kern="1200" dirty="0">
                  <a:solidFill>
                    <a:schemeClr val="bg1"/>
                  </a:solidFill>
                </a:endParaRPr>
              </a:p>
            </p:txBody>
          </p:sp>
          <p:sp>
            <p:nvSpPr>
              <p:cNvPr id="12" name="Freeform 11"/>
              <p:cNvSpPr/>
              <p:nvPr/>
            </p:nvSpPr>
            <p:spPr>
              <a:xfrm rot="16200000">
                <a:off x="10870940" y="4796206"/>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HTML5 Diff From HTML4</a:t>
                </a:r>
                <a:endParaRPr lang="en-US" sz="800" kern="1200" dirty="0">
                  <a:solidFill>
                    <a:schemeClr val="bg1"/>
                  </a:solidFill>
                </a:endParaRPr>
              </a:p>
            </p:txBody>
          </p:sp>
        </p:grpSp>
        <p:sp>
          <p:nvSpPr>
            <p:cNvPr id="23" name="Freeform 22"/>
            <p:cNvSpPr/>
            <p:nvPr/>
          </p:nvSpPr>
          <p:spPr>
            <a:xfrm rot="16200000">
              <a:off x="10810453" y="4419559"/>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Writing Modes</a:t>
              </a:r>
              <a:endParaRPr lang="en-US" sz="800" kern="1200" dirty="0">
                <a:solidFill>
                  <a:schemeClr val="bg1"/>
                </a:solidFill>
              </a:endParaRPr>
            </a:p>
          </p:txBody>
        </p:sp>
      </p:grpSp>
      <p:grpSp>
        <p:nvGrpSpPr>
          <p:cNvPr id="113" name="Group 112"/>
          <p:cNvGrpSpPr/>
          <p:nvPr/>
        </p:nvGrpSpPr>
        <p:grpSpPr>
          <a:xfrm>
            <a:off x="8746976" y="5486203"/>
            <a:ext cx="1579546" cy="914879"/>
            <a:chOff x="8540326" y="5193655"/>
            <a:chExt cx="1833127" cy="914879"/>
          </a:xfrm>
        </p:grpSpPr>
        <p:sp>
          <p:nvSpPr>
            <p:cNvPr id="13" name="Freeform 12"/>
            <p:cNvSpPr/>
            <p:nvPr/>
          </p:nvSpPr>
          <p:spPr>
            <a:xfrm rot="16200000">
              <a:off x="9414498" y="5039554"/>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Polyglot Markup</a:t>
              </a:r>
              <a:endParaRPr lang="en-US" sz="800" kern="1200" dirty="0">
                <a:solidFill>
                  <a:schemeClr val="bg1"/>
                </a:solidFill>
              </a:endParaRPr>
            </a:p>
          </p:txBody>
        </p:sp>
        <p:sp>
          <p:nvSpPr>
            <p:cNvPr id="14" name="Freeform 13"/>
            <p:cNvSpPr/>
            <p:nvPr/>
          </p:nvSpPr>
          <p:spPr>
            <a:xfrm rot="16200000">
              <a:off x="9414498" y="4951210"/>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Text Alternatives</a:t>
              </a:r>
              <a:endParaRPr lang="en-US" sz="800" kern="1200" dirty="0">
                <a:solidFill>
                  <a:schemeClr val="bg1"/>
                </a:solidFill>
              </a:endParaRPr>
            </a:p>
          </p:txBody>
        </p:sp>
        <p:sp>
          <p:nvSpPr>
            <p:cNvPr id="16" name="Freeform 15"/>
            <p:cNvSpPr/>
            <p:nvPr/>
          </p:nvSpPr>
          <p:spPr>
            <a:xfrm rot="16200000">
              <a:off x="9414498" y="4859305"/>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Snapshot 2007</a:t>
              </a:r>
              <a:endParaRPr lang="en-US" sz="800" kern="1200" dirty="0">
                <a:solidFill>
                  <a:schemeClr val="bg1"/>
                </a:solidFill>
              </a:endParaRPr>
            </a:p>
          </p:txBody>
        </p:sp>
        <p:sp>
          <p:nvSpPr>
            <p:cNvPr id="17" name="Freeform 16"/>
            <p:cNvSpPr/>
            <p:nvPr/>
          </p:nvSpPr>
          <p:spPr>
            <a:xfrm rot="16200000">
              <a:off x="9414498" y="4770960"/>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Namespaces</a:t>
              </a:r>
              <a:endParaRPr lang="en-US" sz="800" kern="1200" dirty="0">
                <a:solidFill>
                  <a:schemeClr val="bg1"/>
                </a:solidFill>
              </a:endParaRPr>
            </a:p>
          </p:txBody>
        </p:sp>
        <p:sp>
          <p:nvSpPr>
            <p:cNvPr id="18" name="Freeform 17"/>
            <p:cNvSpPr/>
            <p:nvPr/>
          </p:nvSpPr>
          <p:spPr>
            <a:xfrm rot="16200000">
              <a:off x="9414498" y="4682616"/>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Paged Media</a:t>
              </a:r>
              <a:endParaRPr lang="en-US" sz="800" kern="1200" dirty="0">
                <a:solidFill>
                  <a:schemeClr val="bg1"/>
                </a:solidFill>
              </a:endParaRPr>
            </a:p>
          </p:txBody>
        </p:sp>
        <p:sp>
          <p:nvSpPr>
            <p:cNvPr id="19" name="Freeform 18"/>
            <p:cNvSpPr/>
            <p:nvPr/>
          </p:nvSpPr>
          <p:spPr>
            <a:xfrm rot="16200000">
              <a:off x="9414498" y="4594272"/>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Print Profile</a:t>
              </a:r>
              <a:endParaRPr lang="en-US" sz="800" kern="1200" dirty="0">
                <a:solidFill>
                  <a:schemeClr val="bg1"/>
                </a:solidFill>
              </a:endParaRPr>
            </a:p>
          </p:txBody>
        </p:sp>
        <p:sp>
          <p:nvSpPr>
            <p:cNvPr id="20" name="Freeform 19"/>
            <p:cNvSpPr/>
            <p:nvPr/>
          </p:nvSpPr>
          <p:spPr>
            <a:xfrm rot="16200000">
              <a:off x="9414498" y="4505928"/>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Values And Units</a:t>
              </a:r>
              <a:endParaRPr lang="en-US" sz="800" kern="1200" dirty="0">
                <a:solidFill>
                  <a:schemeClr val="bg1"/>
                </a:solidFill>
              </a:endParaRPr>
            </a:p>
          </p:txBody>
        </p:sp>
        <p:sp>
          <p:nvSpPr>
            <p:cNvPr id="21" name="Freeform 20"/>
            <p:cNvSpPr/>
            <p:nvPr/>
          </p:nvSpPr>
          <p:spPr>
            <a:xfrm rot="16200000">
              <a:off x="9414498" y="4417584"/>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Cascading And Inheritance</a:t>
              </a:r>
              <a:endParaRPr lang="en-US" sz="800" kern="1200" dirty="0">
                <a:solidFill>
                  <a:schemeClr val="bg1"/>
                </a:solidFill>
              </a:endParaRPr>
            </a:p>
          </p:txBody>
        </p:sp>
        <p:sp>
          <p:nvSpPr>
            <p:cNvPr id="22" name="Freeform 21"/>
            <p:cNvSpPr/>
            <p:nvPr/>
          </p:nvSpPr>
          <p:spPr>
            <a:xfrm rot="16200000">
              <a:off x="9414498" y="4319484"/>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Text</a:t>
              </a:r>
              <a:endParaRPr lang="en-US" sz="800" kern="1200" dirty="0">
                <a:solidFill>
                  <a:schemeClr val="bg1"/>
                </a:solidFill>
              </a:endParaRPr>
            </a:p>
          </p:txBody>
        </p:sp>
        <p:sp>
          <p:nvSpPr>
            <p:cNvPr id="24" name="Freeform 23"/>
            <p:cNvSpPr/>
            <p:nvPr/>
          </p:nvSpPr>
          <p:spPr>
            <a:xfrm rot="16200000">
              <a:off x="9268774" y="5295303"/>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Line Grid</a:t>
              </a:r>
              <a:endParaRPr lang="en-US" sz="800" kern="1200" dirty="0">
                <a:solidFill>
                  <a:schemeClr val="bg1"/>
                </a:solidFill>
              </a:endParaRPr>
            </a:p>
          </p:txBody>
        </p:sp>
      </p:grpSp>
      <p:grpSp>
        <p:nvGrpSpPr>
          <p:cNvPr id="111" name="Group 110"/>
          <p:cNvGrpSpPr/>
          <p:nvPr/>
        </p:nvGrpSpPr>
        <p:grpSpPr>
          <a:xfrm>
            <a:off x="7138378" y="5485009"/>
            <a:ext cx="1541680" cy="958466"/>
            <a:chOff x="6890597" y="5192461"/>
            <a:chExt cx="1541680" cy="958466"/>
          </a:xfrm>
        </p:grpSpPr>
        <p:sp>
          <p:nvSpPr>
            <p:cNvPr id="25" name="Freeform 24"/>
            <p:cNvSpPr/>
            <p:nvPr/>
          </p:nvSpPr>
          <p:spPr>
            <a:xfrm rot="16200000">
              <a:off x="7619046" y="5337696"/>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Ruby</a:t>
              </a:r>
              <a:endParaRPr lang="en-US" sz="800" kern="1200" dirty="0">
                <a:solidFill>
                  <a:schemeClr val="bg1"/>
                </a:solidFill>
              </a:endParaRPr>
            </a:p>
          </p:txBody>
        </p:sp>
        <p:sp>
          <p:nvSpPr>
            <p:cNvPr id="26" name="Freeform 25"/>
            <p:cNvSpPr/>
            <p:nvPr/>
          </p:nvSpPr>
          <p:spPr>
            <a:xfrm rot="16200000">
              <a:off x="7619046" y="5218389"/>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1533" tIns="21533" rIns="21533" bIns="21533" numCol="1" spcCol="1270" anchor="ctr" anchorCtr="0">
              <a:noAutofit/>
              <a:sp3d extrusionH="28000" prstMaterial="matte"/>
            </a:bodyPr>
            <a:lstStyle/>
            <a:p>
              <a:pPr defTabSz="222250">
                <a:lnSpc>
                  <a:spcPct val="70000"/>
                </a:lnSpc>
                <a:spcBef>
                  <a:spcPct val="0"/>
                </a:spcBef>
              </a:pPr>
              <a:r>
                <a:rPr lang="en-US" sz="800" dirty="0">
                  <a:solidFill>
                    <a:schemeClr val="bg1"/>
                  </a:solidFill>
                </a:rPr>
                <a:t>CSS Generated Content </a:t>
              </a:r>
              <a:r>
                <a:rPr lang="en-US" sz="800" dirty="0" smtClean="0">
                  <a:solidFill>
                    <a:schemeClr val="bg1"/>
                  </a:solidFill>
                </a:rPr>
                <a:t/>
              </a:r>
              <a:br>
                <a:rPr lang="en-US" sz="800" dirty="0" smtClean="0">
                  <a:solidFill>
                    <a:schemeClr val="bg1"/>
                  </a:solidFill>
                </a:rPr>
              </a:br>
              <a:r>
                <a:rPr lang="en-US" sz="800" dirty="0" smtClean="0">
                  <a:solidFill>
                    <a:schemeClr val="bg1"/>
                  </a:solidFill>
                </a:rPr>
                <a:t>For </a:t>
              </a:r>
              <a:r>
                <a:rPr lang="en-US" sz="800" dirty="0">
                  <a:solidFill>
                    <a:schemeClr val="bg1"/>
                  </a:solidFill>
                </a:rPr>
                <a:t>Paged Media</a:t>
              </a:r>
            </a:p>
          </p:txBody>
        </p:sp>
        <p:sp>
          <p:nvSpPr>
            <p:cNvPr id="27" name="Freeform 26"/>
            <p:cNvSpPr/>
            <p:nvPr/>
          </p:nvSpPr>
          <p:spPr>
            <a:xfrm rot="16200000">
              <a:off x="7619045" y="5076226"/>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Backgrounds And Borders</a:t>
              </a:r>
              <a:endParaRPr lang="en-US" sz="800" kern="1200" dirty="0">
                <a:solidFill>
                  <a:schemeClr val="bg1"/>
                </a:solidFill>
              </a:endParaRPr>
            </a:p>
          </p:txBody>
        </p:sp>
        <p:sp>
          <p:nvSpPr>
            <p:cNvPr id="28" name="Freeform 27"/>
            <p:cNvSpPr/>
            <p:nvPr/>
          </p:nvSpPr>
          <p:spPr>
            <a:xfrm rot="16200000">
              <a:off x="7619045" y="4987882"/>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Fonts</a:t>
              </a:r>
              <a:endParaRPr lang="en-US" sz="800" kern="1200" dirty="0">
                <a:solidFill>
                  <a:schemeClr val="bg1"/>
                </a:solidFill>
              </a:endParaRPr>
            </a:p>
          </p:txBody>
        </p:sp>
        <p:sp>
          <p:nvSpPr>
            <p:cNvPr id="29" name="Freeform 28"/>
            <p:cNvSpPr/>
            <p:nvPr/>
          </p:nvSpPr>
          <p:spPr>
            <a:xfrm rot="16200000">
              <a:off x="7619045" y="4899538"/>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Basic Box Model</a:t>
              </a:r>
              <a:endParaRPr lang="en-US" sz="800" kern="1200" dirty="0">
                <a:solidFill>
                  <a:schemeClr val="bg1"/>
                </a:solidFill>
              </a:endParaRPr>
            </a:p>
          </p:txBody>
        </p:sp>
        <p:sp>
          <p:nvSpPr>
            <p:cNvPr id="30" name="Freeform 29"/>
            <p:cNvSpPr/>
            <p:nvPr/>
          </p:nvSpPr>
          <p:spPr>
            <a:xfrm rot="16200000">
              <a:off x="7619045" y="4811194"/>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Multi-column Layout</a:t>
              </a:r>
              <a:endParaRPr lang="en-US" sz="800" kern="1200" dirty="0">
                <a:solidFill>
                  <a:schemeClr val="bg1"/>
                </a:solidFill>
              </a:endParaRPr>
            </a:p>
          </p:txBody>
        </p:sp>
        <p:sp>
          <p:nvSpPr>
            <p:cNvPr id="31" name="Freeform 30"/>
            <p:cNvSpPr/>
            <p:nvPr/>
          </p:nvSpPr>
          <p:spPr>
            <a:xfrm rot="16200000">
              <a:off x="7619045" y="4722850"/>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Template Layout</a:t>
              </a:r>
              <a:endParaRPr lang="en-US" sz="800" kern="1200" dirty="0">
                <a:solidFill>
                  <a:schemeClr val="bg1"/>
                </a:solidFill>
              </a:endParaRPr>
            </a:p>
          </p:txBody>
        </p:sp>
        <p:sp>
          <p:nvSpPr>
            <p:cNvPr id="32" name="Freeform 31"/>
            <p:cNvSpPr/>
            <p:nvPr/>
          </p:nvSpPr>
          <p:spPr>
            <a:xfrm rot="16200000">
              <a:off x="7619045" y="4634506"/>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Media Queries</a:t>
              </a:r>
              <a:endParaRPr lang="en-US" sz="800" kern="1200" dirty="0">
                <a:solidFill>
                  <a:schemeClr val="bg1"/>
                </a:solidFill>
              </a:endParaRPr>
            </a:p>
          </p:txBody>
        </p:sp>
        <p:sp>
          <p:nvSpPr>
            <p:cNvPr id="33" name="Freeform 32"/>
            <p:cNvSpPr/>
            <p:nvPr/>
          </p:nvSpPr>
          <p:spPr>
            <a:xfrm rot="16200000">
              <a:off x="7619045" y="4546162"/>
              <a:ext cx="84783" cy="1541679"/>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Speech</a:t>
              </a:r>
              <a:endParaRPr lang="en-US" sz="800" kern="1200" dirty="0">
                <a:solidFill>
                  <a:schemeClr val="bg1"/>
                </a:solidFill>
              </a:endParaRPr>
            </a:p>
          </p:txBody>
        </p:sp>
        <p:sp>
          <p:nvSpPr>
            <p:cNvPr id="34" name="Freeform 33"/>
            <p:cNvSpPr/>
            <p:nvPr/>
          </p:nvSpPr>
          <p:spPr>
            <a:xfrm rot="16200000">
              <a:off x="7457632" y="4625428"/>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Color</a:t>
              </a:r>
              <a:endParaRPr lang="en-US" sz="800" kern="1200" dirty="0">
                <a:solidFill>
                  <a:schemeClr val="bg1"/>
                </a:solidFill>
              </a:endParaRPr>
            </a:p>
          </p:txBody>
        </p:sp>
      </p:grpSp>
      <p:grpSp>
        <p:nvGrpSpPr>
          <p:cNvPr id="115" name="Group 114"/>
          <p:cNvGrpSpPr/>
          <p:nvPr/>
        </p:nvGrpSpPr>
        <p:grpSpPr>
          <a:xfrm>
            <a:off x="5852610" y="5485035"/>
            <a:ext cx="1218850" cy="971785"/>
            <a:chOff x="5623910" y="5192487"/>
            <a:chExt cx="1218850" cy="971785"/>
          </a:xfrm>
        </p:grpSpPr>
        <p:sp>
          <p:nvSpPr>
            <p:cNvPr id="35" name="Freeform 34"/>
            <p:cNvSpPr/>
            <p:nvPr/>
          </p:nvSpPr>
          <p:spPr>
            <a:xfrm rot="16200000">
              <a:off x="6190943" y="5512456"/>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Basic User Interface </a:t>
              </a:r>
              <a:endParaRPr lang="en-US" sz="800" kern="1200" dirty="0">
                <a:solidFill>
                  <a:schemeClr val="bg1"/>
                </a:solidFill>
              </a:endParaRPr>
            </a:p>
          </p:txBody>
        </p:sp>
        <p:sp>
          <p:nvSpPr>
            <p:cNvPr id="36" name="Freeform 35"/>
            <p:cNvSpPr/>
            <p:nvPr/>
          </p:nvSpPr>
          <p:spPr>
            <a:xfrm rot="16200000">
              <a:off x="6190943" y="5424111"/>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Scoping</a:t>
              </a:r>
              <a:endParaRPr lang="en-US" sz="800" kern="1200" dirty="0">
                <a:solidFill>
                  <a:schemeClr val="bg1"/>
                </a:solidFill>
              </a:endParaRPr>
            </a:p>
          </p:txBody>
        </p:sp>
        <p:sp>
          <p:nvSpPr>
            <p:cNvPr id="37" name="Freeform 36"/>
            <p:cNvSpPr/>
            <p:nvPr/>
          </p:nvSpPr>
          <p:spPr>
            <a:xfrm rot="16200000">
              <a:off x="6190943" y="5335767"/>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Grid Positioning</a:t>
              </a:r>
              <a:endParaRPr lang="en-US" sz="800" kern="1200" dirty="0">
                <a:solidFill>
                  <a:schemeClr val="bg1"/>
                </a:solidFill>
              </a:endParaRPr>
            </a:p>
          </p:txBody>
        </p:sp>
        <p:sp>
          <p:nvSpPr>
            <p:cNvPr id="38" name="Freeform 37"/>
            <p:cNvSpPr/>
            <p:nvPr/>
          </p:nvSpPr>
          <p:spPr>
            <a:xfrm rot="16200000">
              <a:off x="6190943" y="5247423"/>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Flexible Box Layout</a:t>
              </a:r>
              <a:endParaRPr lang="en-US" sz="800" kern="1200" dirty="0">
                <a:solidFill>
                  <a:schemeClr val="bg1"/>
                </a:solidFill>
              </a:endParaRPr>
            </a:p>
          </p:txBody>
        </p:sp>
        <p:sp>
          <p:nvSpPr>
            <p:cNvPr id="39" name="Freeform 38"/>
            <p:cNvSpPr/>
            <p:nvPr/>
          </p:nvSpPr>
          <p:spPr>
            <a:xfrm rot="16200000">
              <a:off x="6190943" y="5159079"/>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Image Values</a:t>
              </a:r>
              <a:endParaRPr lang="en-US" sz="800" kern="1200" dirty="0">
                <a:solidFill>
                  <a:schemeClr val="bg1"/>
                </a:solidFill>
              </a:endParaRPr>
            </a:p>
          </p:txBody>
        </p:sp>
        <p:sp>
          <p:nvSpPr>
            <p:cNvPr id="40" name="Freeform 39"/>
            <p:cNvSpPr/>
            <p:nvPr/>
          </p:nvSpPr>
          <p:spPr>
            <a:xfrm rot="16200000">
              <a:off x="6190943" y="5070735"/>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2D Transformations</a:t>
              </a:r>
              <a:endParaRPr lang="en-US" sz="800" kern="1200" dirty="0">
                <a:solidFill>
                  <a:schemeClr val="bg1"/>
                </a:solidFill>
              </a:endParaRPr>
            </a:p>
          </p:txBody>
        </p:sp>
        <p:sp>
          <p:nvSpPr>
            <p:cNvPr id="41" name="Freeform 40"/>
            <p:cNvSpPr/>
            <p:nvPr/>
          </p:nvSpPr>
          <p:spPr>
            <a:xfrm rot="16200000">
              <a:off x="6190943" y="4982391"/>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3D Transformations</a:t>
              </a:r>
              <a:endParaRPr lang="en-US" sz="800" kern="1200" dirty="0">
                <a:solidFill>
                  <a:schemeClr val="bg1"/>
                </a:solidFill>
              </a:endParaRPr>
            </a:p>
          </p:txBody>
        </p:sp>
        <p:sp>
          <p:nvSpPr>
            <p:cNvPr id="42" name="Freeform 41"/>
            <p:cNvSpPr/>
            <p:nvPr/>
          </p:nvSpPr>
          <p:spPr>
            <a:xfrm rot="16200000">
              <a:off x="6190943" y="4894047"/>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Transitions</a:t>
              </a:r>
              <a:endParaRPr lang="en-US" sz="800" kern="1200" dirty="0">
                <a:solidFill>
                  <a:schemeClr val="bg1"/>
                </a:solidFill>
              </a:endParaRPr>
            </a:p>
          </p:txBody>
        </p:sp>
        <p:sp>
          <p:nvSpPr>
            <p:cNvPr id="43" name="Freeform 42"/>
            <p:cNvSpPr/>
            <p:nvPr/>
          </p:nvSpPr>
          <p:spPr>
            <a:xfrm rot="16200000">
              <a:off x="6190943" y="4805703"/>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CSS Animations</a:t>
              </a:r>
              <a:endParaRPr lang="en-US" sz="800" kern="1200" dirty="0">
                <a:solidFill>
                  <a:schemeClr val="bg1"/>
                </a:solidFill>
              </a:endParaRPr>
            </a:p>
          </p:txBody>
        </p:sp>
        <p:sp>
          <p:nvSpPr>
            <p:cNvPr id="45" name="Freeform 44"/>
            <p:cNvSpPr/>
            <p:nvPr/>
          </p:nvSpPr>
          <p:spPr>
            <a:xfrm rot="16200000">
              <a:off x="6190943" y="4713798"/>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err="1" smtClean="0">
                  <a:solidFill>
                    <a:schemeClr val="bg1"/>
                  </a:solidFill>
                </a:rPr>
                <a:t>Cors</a:t>
              </a:r>
              <a:endParaRPr lang="en-US" sz="800" kern="1200" dirty="0">
                <a:solidFill>
                  <a:schemeClr val="bg1"/>
                </a:solidFill>
              </a:endParaRPr>
            </a:p>
          </p:txBody>
        </p:sp>
        <p:sp>
          <p:nvSpPr>
            <p:cNvPr id="46" name="Freeform 45"/>
            <p:cNvSpPr/>
            <p:nvPr/>
          </p:nvSpPr>
          <p:spPr>
            <a:xfrm rot="16200000">
              <a:off x="6190943" y="4625454"/>
              <a:ext cx="84783" cy="1218850"/>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Element Traversal</a:t>
              </a:r>
              <a:endParaRPr lang="en-US" sz="800" kern="1200" dirty="0">
                <a:solidFill>
                  <a:schemeClr val="bg1"/>
                </a:solidFill>
              </a:endParaRPr>
            </a:p>
          </p:txBody>
        </p:sp>
      </p:grpSp>
      <p:grpSp>
        <p:nvGrpSpPr>
          <p:cNvPr id="103" name="Group 102"/>
          <p:cNvGrpSpPr/>
          <p:nvPr/>
        </p:nvGrpSpPr>
        <p:grpSpPr>
          <a:xfrm>
            <a:off x="4508463" y="5485010"/>
            <a:ext cx="1277229" cy="967937"/>
            <a:chOff x="4332140" y="5239592"/>
            <a:chExt cx="1833129" cy="967937"/>
          </a:xfrm>
        </p:grpSpPr>
        <p:sp>
          <p:nvSpPr>
            <p:cNvPr id="47" name="Freeform 46"/>
            <p:cNvSpPr/>
            <p:nvPr/>
          </p:nvSpPr>
          <p:spPr>
            <a:xfrm rot="16200000">
              <a:off x="5206314" y="5248575"/>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File API</a:t>
              </a:r>
              <a:endParaRPr lang="en-US" sz="800" kern="1200" dirty="0">
                <a:solidFill>
                  <a:schemeClr val="bg1"/>
                </a:solidFill>
              </a:endParaRPr>
            </a:p>
          </p:txBody>
        </p:sp>
        <p:sp>
          <p:nvSpPr>
            <p:cNvPr id="48" name="Freeform 47"/>
            <p:cNvSpPr/>
            <p:nvPr/>
          </p:nvSpPr>
          <p:spPr>
            <a:xfrm rot="16200000">
              <a:off x="5206314" y="5160518"/>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Index DB</a:t>
              </a:r>
              <a:endParaRPr lang="en-US" sz="800" kern="1200" dirty="0">
                <a:solidFill>
                  <a:schemeClr val="bg1"/>
                </a:solidFill>
              </a:endParaRPr>
            </a:p>
          </p:txBody>
        </p:sp>
        <p:sp>
          <p:nvSpPr>
            <p:cNvPr id="49" name="Freeform 48"/>
            <p:cNvSpPr/>
            <p:nvPr/>
          </p:nvSpPr>
          <p:spPr>
            <a:xfrm rot="16200000">
              <a:off x="5124645" y="5094716"/>
              <a:ext cx="118248" cy="1703258"/>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1533" tIns="21533" rIns="21533" bIns="21533" numCol="1" spcCol="1270" anchor="ctr" anchorCtr="0">
              <a:noAutofit/>
              <a:sp3d extrusionH="28000" prstMaterial="matte"/>
            </a:bodyPr>
            <a:lstStyle/>
            <a:p>
              <a:pPr lvl="0" defTabSz="222250">
                <a:lnSpc>
                  <a:spcPct val="70000"/>
                </a:lnSpc>
                <a:spcBef>
                  <a:spcPct val="0"/>
                </a:spcBef>
              </a:pPr>
              <a:r>
                <a:rPr lang="en-US" sz="800" kern="1200" dirty="0" smtClean="0">
                  <a:solidFill>
                    <a:schemeClr val="bg1"/>
                  </a:solidFill>
                </a:rPr>
                <a:t>Programmable HTTP </a:t>
              </a:r>
              <a:br>
                <a:rPr lang="en-US" sz="800" kern="1200" dirty="0" smtClean="0">
                  <a:solidFill>
                    <a:schemeClr val="bg1"/>
                  </a:solidFill>
                </a:rPr>
              </a:br>
              <a:r>
                <a:rPr lang="en-US" sz="800" kern="1200" dirty="0" smtClean="0">
                  <a:solidFill>
                    <a:schemeClr val="bg1"/>
                  </a:solidFill>
                </a:rPr>
                <a:t>Caching And Serving</a:t>
              </a:r>
              <a:endParaRPr lang="en-US" sz="800" kern="1200" dirty="0">
                <a:solidFill>
                  <a:schemeClr val="bg1"/>
                </a:solidFill>
              </a:endParaRPr>
            </a:p>
          </p:txBody>
        </p:sp>
        <p:sp>
          <p:nvSpPr>
            <p:cNvPr id="50" name="Freeform 49"/>
            <p:cNvSpPr/>
            <p:nvPr/>
          </p:nvSpPr>
          <p:spPr>
            <a:xfrm rot="16200000">
              <a:off x="5206311" y="4895485"/>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Progress Events</a:t>
              </a:r>
              <a:endParaRPr lang="en-US" sz="800" kern="1200" dirty="0">
                <a:solidFill>
                  <a:schemeClr val="bg1"/>
                </a:solidFill>
              </a:endParaRPr>
            </a:p>
          </p:txBody>
        </p:sp>
        <p:sp>
          <p:nvSpPr>
            <p:cNvPr id="51" name="Freeform 50"/>
            <p:cNvSpPr/>
            <p:nvPr/>
          </p:nvSpPr>
          <p:spPr>
            <a:xfrm rot="16200000">
              <a:off x="5206311" y="4807141"/>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Selectors API</a:t>
              </a:r>
              <a:endParaRPr lang="en-US" sz="800" kern="1200" dirty="0">
                <a:solidFill>
                  <a:schemeClr val="bg1"/>
                </a:solidFill>
              </a:endParaRPr>
            </a:p>
          </p:txBody>
        </p:sp>
        <p:sp>
          <p:nvSpPr>
            <p:cNvPr id="52" name="Freeform 51"/>
            <p:cNvSpPr/>
            <p:nvPr/>
          </p:nvSpPr>
          <p:spPr>
            <a:xfrm rot="16200000">
              <a:off x="5206311" y="4718797"/>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Selectors API L2</a:t>
              </a:r>
              <a:endParaRPr lang="en-US" sz="800" kern="1200" dirty="0">
                <a:solidFill>
                  <a:schemeClr val="bg1"/>
                </a:solidFill>
              </a:endParaRPr>
            </a:p>
          </p:txBody>
        </p:sp>
        <p:sp>
          <p:nvSpPr>
            <p:cNvPr id="53" name="Freeform 52"/>
            <p:cNvSpPr/>
            <p:nvPr/>
          </p:nvSpPr>
          <p:spPr>
            <a:xfrm rot="16200000">
              <a:off x="5206311" y="4630453"/>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Server-sent Events</a:t>
              </a:r>
              <a:endParaRPr lang="en-US" sz="800" kern="1200" dirty="0">
                <a:solidFill>
                  <a:schemeClr val="bg1"/>
                </a:solidFill>
              </a:endParaRPr>
            </a:p>
          </p:txBody>
        </p:sp>
        <p:sp>
          <p:nvSpPr>
            <p:cNvPr id="54" name="Freeform 53"/>
            <p:cNvSpPr/>
            <p:nvPr/>
          </p:nvSpPr>
          <p:spPr>
            <a:xfrm rot="16200000">
              <a:off x="5206311" y="4542109"/>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Uniform Messaging Policy</a:t>
              </a:r>
              <a:endParaRPr lang="en-US" sz="800" kern="1200" dirty="0">
                <a:solidFill>
                  <a:schemeClr val="bg1"/>
                </a:solidFill>
              </a:endParaRPr>
            </a:p>
          </p:txBody>
        </p:sp>
        <p:sp>
          <p:nvSpPr>
            <p:cNvPr id="55" name="Freeform 54"/>
            <p:cNvSpPr/>
            <p:nvPr/>
          </p:nvSpPr>
          <p:spPr>
            <a:xfrm rot="16200000">
              <a:off x="5206311" y="4453765"/>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Web DOM Core</a:t>
              </a:r>
              <a:endParaRPr lang="en-US" sz="800" kern="1200" dirty="0">
                <a:solidFill>
                  <a:schemeClr val="bg1"/>
                </a:solidFill>
              </a:endParaRPr>
            </a:p>
          </p:txBody>
        </p:sp>
        <p:sp>
          <p:nvSpPr>
            <p:cNvPr id="56" name="Freeform 55"/>
            <p:cNvSpPr/>
            <p:nvPr/>
          </p:nvSpPr>
          <p:spPr>
            <a:xfrm rot="16200000">
              <a:off x="5206311" y="4365421"/>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Web SQL Database</a:t>
              </a:r>
              <a:endParaRPr lang="en-US" sz="800" kern="1200" dirty="0">
                <a:solidFill>
                  <a:schemeClr val="bg1"/>
                </a:solidFill>
              </a:endParaRPr>
            </a:p>
          </p:txBody>
        </p:sp>
      </p:grpSp>
      <p:grpSp>
        <p:nvGrpSpPr>
          <p:cNvPr id="101" name="Group 100"/>
          <p:cNvGrpSpPr/>
          <p:nvPr/>
        </p:nvGrpSpPr>
        <p:grpSpPr>
          <a:xfrm>
            <a:off x="3469605" y="5485010"/>
            <a:ext cx="971940" cy="968224"/>
            <a:chOff x="9039006" y="2092670"/>
            <a:chExt cx="1833126" cy="968224"/>
          </a:xfrm>
        </p:grpSpPr>
        <p:sp>
          <p:nvSpPr>
            <p:cNvPr id="57" name="Freeform 56"/>
            <p:cNvSpPr/>
            <p:nvPr/>
          </p:nvSpPr>
          <p:spPr>
            <a:xfrm rot="16200000">
              <a:off x="9913177" y="2101940"/>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Web IDL</a:t>
              </a:r>
              <a:endParaRPr lang="en-US" sz="800" kern="1200" dirty="0">
                <a:solidFill>
                  <a:schemeClr val="bg1"/>
                </a:solidFill>
              </a:endParaRPr>
            </a:p>
          </p:txBody>
        </p:sp>
        <p:sp>
          <p:nvSpPr>
            <p:cNvPr id="58" name="Freeform 57"/>
            <p:cNvSpPr/>
            <p:nvPr/>
          </p:nvSpPr>
          <p:spPr>
            <a:xfrm rot="16200000">
              <a:off x="9913177" y="2013596"/>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Web Sockets API</a:t>
              </a:r>
              <a:endParaRPr lang="en-US" sz="800" kern="1200" dirty="0">
                <a:solidFill>
                  <a:schemeClr val="bg1"/>
                </a:solidFill>
              </a:endParaRPr>
            </a:p>
          </p:txBody>
        </p:sp>
        <p:sp>
          <p:nvSpPr>
            <p:cNvPr id="59" name="Freeform 58"/>
            <p:cNvSpPr/>
            <p:nvPr/>
          </p:nvSpPr>
          <p:spPr>
            <a:xfrm rot="16200000">
              <a:off x="9913177" y="1925252"/>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Web Storage</a:t>
              </a:r>
              <a:endParaRPr lang="en-US" sz="800" kern="1200" dirty="0">
                <a:solidFill>
                  <a:schemeClr val="bg1"/>
                </a:solidFill>
              </a:endParaRPr>
            </a:p>
          </p:txBody>
        </p:sp>
        <p:sp>
          <p:nvSpPr>
            <p:cNvPr id="60" name="Freeform 59"/>
            <p:cNvSpPr/>
            <p:nvPr/>
          </p:nvSpPr>
          <p:spPr>
            <a:xfrm rot="16200000">
              <a:off x="9913177" y="1836907"/>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Web Workers</a:t>
              </a:r>
              <a:endParaRPr lang="en-US" sz="800" kern="1200" dirty="0">
                <a:solidFill>
                  <a:schemeClr val="bg1"/>
                </a:solidFill>
              </a:endParaRPr>
            </a:p>
          </p:txBody>
        </p:sp>
        <p:sp>
          <p:nvSpPr>
            <p:cNvPr id="61" name="Freeform 60"/>
            <p:cNvSpPr/>
            <p:nvPr/>
          </p:nvSpPr>
          <p:spPr>
            <a:xfrm rot="16200000">
              <a:off x="9913177" y="1748563"/>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err="1" smtClean="0">
                  <a:solidFill>
                    <a:schemeClr val="bg1"/>
                  </a:solidFill>
                </a:rPr>
                <a:t>Xmlhttprequest</a:t>
              </a:r>
              <a:endParaRPr lang="en-US" sz="800" kern="1200" dirty="0">
                <a:solidFill>
                  <a:schemeClr val="bg1"/>
                </a:solidFill>
              </a:endParaRPr>
            </a:p>
          </p:txBody>
        </p:sp>
        <p:sp>
          <p:nvSpPr>
            <p:cNvPr id="62" name="Freeform 61"/>
            <p:cNvSpPr/>
            <p:nvPr/>
          </p:nvSpPr>
          <p:spPr>
            <a:xfrm rot="16200000">
              <a:off x="9913177" y="1660219"/>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err="1" smtClean="0">
                  <a:solidFill>
                    <a:schemeClr val="bg1"/>
                  </a:solidFill>
                </a:rPr>
                <a:t>Xmlhttprequest</a:t>
              </a:r>
              <a:r>
                <a:rPr lang="en-US" sz="800" kern="1200" dirty="0" smtClean="0">
                  <a:solidFill>
                    <a:schemeClr val="bg1"/>
                  </a:solidFill>
                </a:rPr>
                <a:t> L2</a:t>
              </a:r>
              <a:endParaRPr lang="en-US" sz="800" kern="1200" dirty="0">
                <a:solidFill>
                  <a:schemeClr val="bg1"/>
                </a:solidFill>
              </a:endParaRPr>
            </a:p>
          </p:txBody>
        </p:sp>
        <p:sp>
          <p:nvSpPr>
            <p:cNvPr id="63" name="Freeform 62"/>
            <p:cNvSpPr/>
            <p:nvPr/>
          </p:nvSpPr>
          <p:spPr>
            <a:xfrm rot="16200000">
              <a:off x="9913177" y="1571875"/>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L1</a:t>
              </a:r>
              <a:endParaRPr lang="en-US" sz="800" kern="1200" dirty="0">
                <a:solidFill>
                  <a:schemeClr val="bg1"/>
                </a:solidFill>
              </a:endParaRPr>
            </a:p>
          </p:txBody>
        </p:sp>
        <p:sp>
          <p:nvSpPr>
            <p:cNvPr id="64" name="Freeform 63"/>
            <p:cNvSpPr/>
            <p:nvPr/>
          </p:nvSpPr>
          <p:spPr>
            <a:xfrm rot="16200000">
              <a:off x="9913177" y="1483531"/>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L2 Core</a:t>
              </a:r>
              <a:endParaRPr lang="en-US" sz="800" kern="1200" dirty="0">
                <a:solidFill>
                  <a:schemeClr val="bg1"/>
                </a:solidFill>
              </a:endParaRPr>
            </a:p>
          </p:txBody>
        </p:sp>
        <p:sp>
          <p:nvSpPr>
            <p:cNvPr id="65" name="Freeform 64"/>
            <p:cNvSpPr/>
            <p:nvPr/>
          </p:nvSpPr>
          <p:spPr>
            <a:xfrm rot="16200000">
              <a:off x="9913177" y="1395187"/>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L2 Views</a:t>
              </a:r>
              <a:endParaRPr lang="en-US" sz="800" kern="1200" dirty="0">
                <a:solidFill>
                  <a:schemeClr val="bg1"/>
                </a:solidFill>
              </a:endParaRPr>
            </a:p>
          </p:txBody>
        </p:sp>
        <p:sp>
          <p:nvSpPr>
            <p:cNvPr id="66" name="Freeform 65"/>
            <p:cNvSpPr/>
            <p:nvPr/>
          </p:nvSpPr>
          <p:spPr>
            <a:xfrm rot="16200000">
              <a:off x="9913177" y="1306843"/>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L2 Events</a:t>
              </a:r>
              <a:endParaRPr lang="en-US" sz="800" kern="1200" dirty="0">
                <a:solidFill>
                  <a:schemeClr val="bg1"/>
                </a:solidFill>
              </a:endParaRPr>
            </a:p>
          </p:txBody>
        </p:sp>
        <p:sp>
          <p:nvSpPr>
            <p:cNvPr id="67" name="Freeform 66"/>
            <p:cNvSpPr/>
            <p:nvPr/>
          </p:nvSpPr>
          <p:spPr>
            <a:xfrm rot="16200000">
              <a:off x="9913177" y="1218499"/>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L2 Style</a:t>
              </a:r>
              <a:endParaRPr lang="en-US" sz="800" kern="1200" dirty="0">
                <a:solidFill>
                  <a:schemeClr val="bg1"/>
                </a:solidFill>
              </a:endParaRPr>
            </a:p>
          </p:txBody>
        </p:sp>
      </p:grpSp>
      <p:grpSp>
        <p:nvGrpSpPr>
          <p:cNvPr id="109" name="Group 108"/>
          <p:cNvGrpSpPr/>
          <p:nvPr/>
        </p:nvGrpSpPr>
        <p:grpSpPr>
          <a:xfrm>
            <a:off x="1907838" y="5489069"/>
            <a:ext cx="1494849" cy="973590"/>
            <a:chOff x="1773715" y="5234225"/>
            <a:chExt cx="1833126" cy="973590"/>
          </a:xfrm>
        </p:grpSpPr>
        <p:grpSp>
          <p:nvGrpSpPr>
            <p:cNvPr id="100" name="Group 99"/>
            <p:cNvGrpSpPr/>
            <p:nvPr/>
          </p:nvGrpSpPr>
          <p:grpSpPr>
            <a:xfrm>
              <a:off x="1773715" y="5946344"/>
              <a:ext cx="1833126" cy="261471"/>
              <a:chOff x="3381155" y="5760728"/>
              <a:chExt cx="1833126" cy="261471"/>
            </a:xfrm>
          </p:grpSpPr>
          <p:sp>
            <p:nvSpPr>
              <p:cNvPr id="68" name="Freeform 67"/>
              <p:cNvSpPr/>
              <p:nvPr/>
            </p:nvSpPr>
            <p:spPr>
              <a:xfrm rot="16200000">
                <a:off x="4255326" y="5063245"/>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L2 Traversal And Range</a:t>
                </a:r>
                <a:endParaRPr lang="en-US" sz="800" kern="1200" dirty="0">
                  <a:solidFill>
                    <a:schemeClr val="bg1"/>
                  </a:solidFill>
                </a:endParaRPr>
              </a:p>
            </p:txBody>
          </p:sp>
          <p:sp>
            <p:nvSpPr>
              <p:cNvPr id="69" name="Freeform 68"/>
              <p:cNvSpPr/>
              <p:nvPr/>
            </p:nvSpPr>
            <p:spPr>
              <a:xfrm rot="16200000">
                <a:off x="4255326" y="4974901"/>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L2 Html</a:t>
                </a:r>
                <a:endParaRPr lang="en-US" sz="800" kern="1200" dirty="0">
                  <a:solidFill>
                    <a:schemeClr val="bg1"/>
                  </a:solidFill>
                </a:endParaRPr>
              </a:p>
            </p:txBody>
          </p:sp>
          <p:sp>
            <p:nvSpPr>
              <p:cNvPr id="70" name="Freeform 69"/>
              <p:cNvSpPr/>
              <p:nvPr/>
            </p:nvSpPr>
            <p:spPr>
              <a:xfrm rot="16200000">
                <a:off x="4255326" y="4886557"/>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L3 Core</a:t>
                </a:r>
                <a:endParaRPr lang="en-US" sz="800" kern="1200" dirty="0">
                  <a:solidFill>
                    <a:schemeClr val="bg1"/>
                  </a:solidFill>
                </a:endParaRPr>
              </a:p>
            </p:txBody>
          </p:sp>
        </p:grpSp>
        <p:grpSp>
          <p:nvGrpSpPr>
            <p:cNvPr id="99" name="Group 98"/>
            <p:cNvGrpSpPr/>
            <p:nvPr/>
          </p:nvGrpSpPr>
          <p:grpSpPr>
            <a:xfrm>
              <a:off x="1773715" y="5234225"/>
              <a:ext cx="1833126" cy="706752"/>
              <a:chOff x="1773715" y="5193508"/>
              <a:chExt cx="1833126" cy="706752"/>
            </a:xfrm>
          </p:grpSpPr>
          <p:sp>
            <p:nvSpPr>
              <p:cNvPr id="71" name="Freeform 70"/>
              <p:cNvSpPr/>
              <p:nvPr/>
            </p:nvSpPr>
            <p:spPr>
              <a:xfrm rot="16200000">
                <a:off x="2647886" y="4941306"/>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L3 Events</a:t>
                </a:r>
                <a:endParaRPr lang="en-US" sz="800" kern="1200" dirty="0">
                  <a:solidFill>
                    <a:schemeClr val="bg1"/>
                  </a:solidFill>
                </a:endParaRPr>
              </a:p>
            </p:txBody>
          </p:sp>
          <p:sp>
            <p:nvSpPr>
              <p:cNvPr id="72" name="Freeform 71"/>
              <p:cNvSpPr/>
              <p:nvPr/>
            </p:nvSpPr>
            <p:spPr>
              <a:xfrm rot="16200000">
                <a:off x="2647886" y="4852962"/>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L3 Load And Save</a:t>
                </a:r>
                <a:endParaRPr lang="en-US" sz="800" kern="1200" dirty="0">
                  <a:solidFill>
                    <a:schemeClr val="bg1"/>
                  </a:solidFill>
                </a:endParaRPr>
              </a:p>
            </p:txBody>
          </p:sp>
          <p:sp>
            <p:nvSpPr>
              <p:cNvPr id="73" name="Freeform 72"/>
              <p:cNvSpPr/>
              <p:nvPr/>
            </p:nvSpPr>
            <p:spPr>
              <a:xfrm rot="16200000">
                <a:off x="2647886" y="4764618"/>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L3 Validation</a:t>
                </a:r>
                <a:endParaRPr lang="en-US" sz="800" kern="1200" dirty="0">
                  <a:solidFill>
                    <a:schemeClr val="bg1"/>
                  </a:solidFill>
                </a:endParaRPr>
              </a:p>
            </p:txBody>
          </p:sp>
          <p:sp>
            <p:nvSpPr>
              <p:cNvPr id="74" name="Freeform 73"/>
              <p:cNvSpPr/>
              <p:nvPr/>
            </p:nvSpPr>
            <p:spPr>
              <a:xfrm rot="16200000">
                <a:off x="2647886" y="4676274"/>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L3 </a:t>
                </a:r>
                <a:r>
                  <a:rPr lang="en-US" sz="800" kern="1200" dirty="0" err="1" smtClean="0">
                    <a:solidFill>
                      <a:schemeClr val="bg1"/>
                    </a:solidFill>
                  </a:rPr>
                  <a:t>Xpath</a:t>
                </a:r>
                <a:endParaRPr lang="en-US" sz="800" kern="1200" dirty="0">
                  <a:solidFill>
                    <a:schemeClr val="bg1"/>
                  </a:solidFill>
                </a:endParaRPr>
              </a:p>
            </p:txBody>
          </p:sp>
          <p:sp>
            <p:nvSpPr>
              <p:cNvPr id="75" name="Freeform 74"/>
              <p:cNvSpPr/>
              <p:nvPr/>
            </p:nvSpPr>
            <p:spPr>
              <a:xfrm rot="16200000">
                <a:off x="2647886" y="4587930"/>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L3 Views And Formatting</a:t>
                </a:r>
                <a:endParaRPr lang="en-US" sz="800" kern="1200" dirty="0">
                  <a:solidFill>
                    <a:schemeClr val="bg1"/>
                  </a:solidFill>
                </a:endParaRPr>
              </a:p>
            </p:txBody>
          </p:sp>
          <p:sp>
            <p:nvSpPr>
              <p:cNvPr id="76" name="Freeform 75"/>
              <p:cNvSpPr/>
              <p:nvPr/>
            </p:nvSpPr>
            <p:spPr>
              <a:xfrm rot="16200000">
                <a:off x="2647886" y="4499586"/>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DOM L3 Abstract Schemas</a:t>
                </a:r>
                <a:endParaRPr lang="en-US" sz="800" kern="1200" dirty="0">
                  <a:solidFill>
                    <a:schemeClr val="bg1"/>
                  </a:solidFill>
                </a:endParaRPr>
              </a:p>
            </p:txBody>
          </p:sp>
          <p:sp>
            <p:nvSpPr>
              <p:cNvPr id="78" name="Freeform 77"/>
              <p:cNvSpPr/>
              <p:nvPr/>
            </p:nvSpPr>
            <p:spPr>
              <a:xfrm rot="16200000">
                <a:off x="2647886" y="4407681"/>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Document Structure</a:t>
                </a:r>
                <a:endParaRPr lang="en-US" sz="800" kern="1200" dirty="0">
                  <a:solidFill>
                    <a:schemeClr val="bg1"/>
                  </a:solidFill>
                </a:endParaRPr>
              </a:p>
            </p:txBody>
          </p:sp>
          <p:sp>
            <p:nvSpPr>
              <p:cNvPr id="79" name="Freeform 78"/>
              <p:cNvSpPr/>
              <p:nvPr/>
            </p:nvSpPr>
            <p:spPr>
              <a:xfrm rot="16200000">
                <a:off x="2647886" y="4319337"/>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Basic Shapes</a:t>
                </a:r>
                <a:endParaRPr lang="en-US" sz="800" kern="1200" dirty="0">
                  <a:solidFill>
                    <a:schemeClr val="bg1"/>
                  </a:solidFill>
                </a:endParaRPr>
              </a:p>
            </p:txBody>
          </p:sp>
        </p:grpSp>
      </p:grpSp>
      <p:grpSp>
        <p:nvGrpSpPr>
          <p:cNvPr id="108" name="Group 107"/>
          <p:cNvGrpSpPr/>
          <p:nvPr/>
        </p:nvGrpSpPr>
        <p:grpSpPr>
          <a:xfrm>
            <a:off x="705874" y="5489069"/>
            <a:ext cx="1135046" cy="971785"/>
            <a:chOff x="517524" y="5234225"/>
            <a:chExt cx="1833126" cy="971785"/>
          </a:xfrm>
        </p:grpSpPr>
        <p:sp>
          <p:nvSpPr>
            <p:cNvPr id="80" name="Freeform 79"/>
            <p:cNvSpPr/>
            <p:nvPr/>
          </p:nvSpPr>
          <p:spPr>
            <a:xfrm rot="16200000">
              <a:off x="1391695" y="5247056"/>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Paths</a:t>
              </a:r>
              <a:endParaRPr lang="en-US" sz="800" kern="1200" dirty="0">
                <a:solidFill>
                  <a:schemeClr val="bg1"/>
                </a:solidFill>
              </a:endParaRPr>
            </a:p>
          </p:txBody>
        </p:sp>
        <p:sp>
          <p:nvSpPr>
            <p:cNvPr id="81" name="Freeform 80"/>
            <p:cNvSpPr/>
            <p:nvPr/>
          </p:nvSpPr>
          <p:spPr>
            <a:xfrm rot="16200000">
              <a:off x="1391695" y="5158712"/>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Text</a:t>
              </a:r>
              <a:endParaRPr lang="en-US" sz="800" kern="1200" dirty="0">
                <a:solidFill>
                  <a:schemeClr val="bg1"/>
                </a:solidFill>
              </a:endParaRPr>
            </a:p>
          </p:txBody>
        </p:sp>
        <p:sp>
          <p:nvSpPr>
            <p:cNvPr id="82" name="Freeform 81"/>
            <p:cNvSpPr/>
            <p:nvPr/>
          </p:nvSpPr>
          <p:spPr>
            <a:xfrm rot="16200000">
              <a:off x="1391695" y="5070368"/>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Transforms</a:t>
              </a:r>
              <a:endParaRPr lang="en-US" sz="800" kern="1200" dirty="0">
                <a:solidFill>
                  <a:schemeClr val="bg1"/>
                </a:solidFill>
              </a:endParaRPr>
            </a:p>
          </p:txBody>
        </p:sp>
        <p:sp>
          <p:nvSpPr>
            <p:cNvPr id="83" name="Freeform 82"/>
            <p:cNvSpPr/>
            <p:nvPr/>
          </p:nvSpPr>
          <p:spPr>
            <a:xfrm rot="16200000">
              <a:off x="1391695" y="4982023"/>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Painting, Filling, Color</a:t>
              </a:r>
              <a:endParaRPr lang="en-US" sz="800" kern="1200" dirty="0">
                <a:solidFill>
                  <a:schemeClr val="bg1"/>
                </a:solidFill>
              </a:endParaRPr>
            </a:p>
          </p:txBody>
        </p:sp>
        <p:sp>
          <p:nvSpPr>
            <p:cNvPr id="84" name="Freeform 83"/>
            <p:cNvSpPr/>
            <p:nvPr/>
          </p:nvSpPr>
          <p:spPr>
            <a:xfrm rot="16200000">
              <a:off x="1391695" y="4893679"/>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Scripting</a:t>
              </a:r>
              <a:endParaRPr lang="en-US" sz="800" kern="1200" dirty="0">
                <a:solidFill>
                  <a:schemeClr val="bg1"/>
                </a:solidFill>
              </a:endParaRPr>
            </a:p>
          </p:txBody>
        </p:sp>
        <p:sp>
          <p:nvSpPr>
            <p:cNvPr id="85" name="Freeform 84"/>
            <p:cNvSpPr/>
            <p:nvPr/>
          </p:nvSpPr>
          <p:spPr>
            <a:xfrm rot="16200000">
              <a:off x="1391695" y="4805335"/>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Styling</a:t>
              </a:r>
              <a:endParaRPr lang="en-US" sz="800" kern="1200" dirty="0">
                <a:solidFill>
                  <a:schemeClr val="bg1"/>
                </a:solidFill>
              </a:endParaRPr>
            </a:p>
          </p:txBody>
        </p:sp>
        <p:sp>
          <p:nvSpPr>
            <p:cNvPr id="86" name="Freeform 85"/>
            <p:cNvSpPr/>
            <p:nvPr/>
          </p:nvSpPr>
          <p:spPr>
            <a:xfrm rot="16200000">
              <a:off x="1391695" y="4716991"/>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Gradients And Patterns</a:t>
              </a:r>
              <a:endParaRPr lang="en-US" sz="800" kern="1200" dirty="0">
                <a:solidFill>
                  <a:schemeClr val="bg1"/>
                </a:solidFill>
              </a:endParaRPr>
            </a:p>
          </p:txBody>
        </p:sp>
        <p:sp>
          <p:nvSpPr>
            <p:cNvPr id="87" name="Freeform 86"/>
            <p:cNvSpPr/>
            <p:nvPr/>
          </p:nvSpPr>
          <p:spPr>
            <a:xfrm rot="16200000">
              <a:off x="1391695" y="4628647"/>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err="1" smtClean="0">
                  <a:solidFill>
                    <a:schemeClr val="bg1"/>
                  </a:solidFill>
                </a:rPr>
                <a:t>Smil</a:t>
              </a:r>
              <a:endParaRPr lang="en-US" sz="800" kern="1200" dirty="0">
                <a:solidFill>
                  <a:schemeClr val="bg1"/>
                </a:solidFill>
              </a:endParaRPr>
            </a:p>
          </p:txBody>
        </p:sp>
        <p:sp>
          <p:nvSpPr>
            <p:cNvPr id="88" name="Freeform 87"/>
            <p:cNvSpPr/>
            <p:nvPr/>
          </p:nvSpPr>
          <p:spPr>
            <a:xfrm rot="16200000">
              <a:off x="1391695" y="4540303"/>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Fonts</a:t>
              </a:r>
              <a:endParaRPr lang="en-US" sz="800" kern="1200" dirty="0">
                <a:solidFill>
                  <a:schemeClr val="bg1"/>
                </a:solidFill>
              </a:endParaRPr>
            </a:p>
          </p:txBody>
        </p:sp>
        <p:sp>
          <p:nvSpPr>
            <p:cNvPr id="89" name="Freeform 88"/>
            <p:cNvSpPr/>
            <p:nvPr/>
          </p:nvSpPr>
          <p:spPr>
            <a:xfrm rot="16200000">
              <a:off x="1391695" y="4451959"/>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Filters</a:t>
              </a:r>
              <a:endParaRPr lang="en-US" sz="800" kern="1200" dirty="0">
                <a:solidFill>
                  <a:schemeClr val="bg1"/>
                </a:solidFill>
              </a:endParaRPr>
            </a:p>
          </p:txBody>
        </p:sp>
        <p:sp>
          <p:nvSpPr>
            <p:cNvPr id="91" name="Freeform 90"/>
            <p:cNvSpPr/>
            <p:nvPr/>
          </p:nvSpPr>
          <p:spPr>
            <a:xfrm rot="16200000">
              <a:off x="1391695" y="4360054"/>
              <a:ext cx="84783" cy="1833126"/>
            </a:xfrm>
            <a:custGeom>
              <a:avLst/>
              <a:gdLst>
                <a:gd name="connsiteX0" fmla="*/ 0 w 84783"/>
                <a:gd name="connsiteY0" fmla="*/ 8478 h 1833126"/>
                <a:gd name="connsiteX1" fmla="*/ 8478 w 84783"/>
                <a:gd name="connsiteY1" fmla="*/ 0 h 1833126"/>
                <a:gd name="connsiteX2" fmla="*/ 76305 w 84783"/>
                <a:gd name="connsiteY2" fmla="*/ 0 h 1833126"/>
                <a:gd name="connsiteX3" fmla="*/ 84783 w 84783"/>
                <a:gd name="connsiteY3" fmla="*/ 8478 h 1833126"/>
                <a:gd name="connsiteX4" fmla="*/ 84783 w 84783"/>
                <a:gd name="connsiteY4" fmla="*/ 1824648 h 1833126"/>
                <a:gd name="connsiteX5" fmla="*/ 76305 w 84783"/>
                <a:gd name="connsiteY5" fmla="*/ 1833126 h 1833126"/>
                <a:gd name="connsiteX6" fmla="*/ 8478 w 84783"/>
                <a:gd name="connsiteY6" fmla="*/ 1833126 h 1833126"/>
                <a:gd name="connsiteX7" fmla="*/ 0 w 84783"/>
                <a:gd name="connsiteY7" fmla="*/ 1824648 h 1833126"/>
                <a:gd name="connsiteX8" fmla="*/ 0 w 84783"/>
                <a:gd name="connsiteY8" fmla="*/ 8478 h 183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83" h="1833126">
                  <a:moveTo>
                    <a:pt x="0" y="8478"/>
                  </a:moveTo>
                  <a:cubicBezTo>
                    <a:pt x="0" y="3796"/>
                    <a:pt x="3796" y="0"/>
                    <a:pt x="8478" y="0"/>
                  </a:cubicBezTo>
                  <a:lnTo>
                    <a:pt x="76305" y="0"/>
                  </a:lnTo>
                  <a:cubicBezTo>
                    <a:pt x="80987" y="0"/>
                    <a:pt x="84783" y="3796"/>
                    <a:pt x="84783" y="8478"/>
                  </a:cubicBezTo>
                  <a:lnTo>
                    <a:pt x="84783" y="1824648"/>
                  </a:lnTo>
                  <a:cubicBezTo>
                    <a:pt x="84783" y="1829330"/>
                    <a:pt x="80987" y="1833126"/>
                    <a:pt x="76305" y="1833126"/>
                  </a:cubicBezTo>
                  <a:lnTo>
                    <a:pt x="8478" y="1833126"/>
                  </a:lnTo>
                  <a:cubicBezTo>
                    <a:pt x="3796" y="1833126"/>
                    <a:pt x="0" y="1829330"/>
                    <a:pt x="0" y="1824648"/>
                  </a:cubicBezTo>
                  <a:lnTo>
                    <a:pt x="0" y="8478"/>
                  </a:lnTo>
                  <a:close/>
                </a:path>
              </a:pathLst>
            </a:custGeom>
            <a:no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29153" tIns="29153" rIns="29153" bIns="29153" numCol="1" spcCol="1270" anchor="ctr" anchorCtr="0">
              <a:noAutofit/>
              <a:sp3d extrusionH="28000" prstMaterial="matte"/>
            </a:bodyPr>
            <a:lstStyle/>
            <a:p>
              <a:pPr lvl="0" defTabSz="311150">
                <a:lnSpc>
                  <a:spcPct val="90000"/>
                </a:lnSpc>
                <a:spcBef>
                  <a:spcPct val="0"/>
                </a:spcBef>
                <a:spcAft>
                  <a:spcPct val="35000"/>
                </a:spcAft>
              </a:pPr>
              <a:r>
                <a:rPr lang="en-US" sz="800" kern="1200" dirty="0" smtClean="0">
                  <a:solidFill>
                    <a:schemeClr val="bg1"/>
                  </a:solidFill>
                </a:rPr>
                <a:t>Geolocation API</a:t>
              </a:r>
              <a:endParaRPr lang="en-US" sz="800" kern="1200" dirty="0">
                <a:solidFill>
                  <a:schemeClr val="bg1"/>
                </a:solidFill>
              </a:endParaRPr>
            </a:p>
          </p:txBody>
        </p:sp>
      </p:grpSp>
      <p:sp>
        <p:nvSpPr>
          <p:cNvPr id="94" name="Rectangle 93"/>
          <p:cNvSpPr/>
          <p:nvPr/>
        </p:nvSpPr>
        <p:spPr>
          <a:xfrm rot="16200000">
            <a:off x="5696789" y="-823331"/>
            <a:ext cx="793664" cy="11149012"/>
          </a:xfrm>
          <a:prstGeom prst="rect">
            <a:avLst/>
          </a:prstGeom>
          <a:solidFill>
            <a:schemeClr val="tx2"/>
          </a:solidFill>
          <a:effectLst/>
          <a:scene3d>
            <a:camera prst="orthographicFront"/>
            <a:lightRig rig="soft" dir="t"/>
            <a:backdrop>
              <a:anchor x="0" y="0" z="-210000"/>
              <a:norm dx="0" dy="0" dz="914400"/>
              <a:up dx="0" dy="914400" dz="0"/>
            </a:backdrop>
          </a:scene3d>
          <a:sp3d extrusionH="152250" prstMaterial="matte"/>
        </p:spPr>
        <p:style>
          <a:lnRef idx="0">
            <a:schemeClr val="lt1">
              <a:hueOff val="0"/>
              <a:satOff val="0"/>
              <a:lumOff val="0"/>
              <a:alphaOff val="0"/>
            </a:schemeClr>
          </a:lnRef>
          <a:fillRef idx="1">
            <a:scrgbClr r="0" g="0" b="0"/>
          </a:fillRef>
          <a:effectRef idx="2">
            <a:schemeClr val="accent6">
              <a:hueOff val="0"/>
              <a:satOff val="0"/>
              <a:lumOff val="0"/>
              <a:alphaOff val="0"/>
            </a:schemeClr>
          </a:effectRef>
          <a:fontRef idx="minor">
            <a:schemeClr val="lt1"/>
          </a:fontRef>
        </p:style>
        <p:txBody>
          <a:bodyPr spcFirstLastPara="0" vert="vert" wrap="square" lIns="49916" tIns="49916" rIns="49916" bIns="49916" numCol="1" spcCol="1270" anchor="ctr" anchorCtr="0">
            <a:noAutofit/>
            <a:sp3d extrusionH="28000" prstMaterial="matte"/>
          </a:bodyPr>
          <a:lstStyle/>
          <a:p>
            <a:pPr lvl="0" algn="ctr" defTabSz="311150">
              <a:lnSpc>
                <a:spcPct val="90000"/>
              </a:lnSpc>
              <a:spcBef>
                <a:spcPct val="0"/>
              </a:spcBef>
              <a:spcAft>
                <a:spcPct val="35000"/>
              </a:spcAft>
            </a:pPr>
            <a:r>
              <a:rPr lang="en-US" sz="1600" kern="1200" dirty="0" err="1"/>
              <a:t>ECMAScript</a:t>
            </a:r>
            <a:r>
              <a:rPr lang="en-US" sz="1600" kern="1200" dirty="0"/>
              <a:t>  262</a:t>
            </a:r>
          </a:p>
        </p:txBody>
      </p:sp>
    </p:spTree>
    <p:extLst>
      <p:ext uri="{BB962C8B-B14F-4D97-AF65-F5344CB8AC3E}">
        <p14:creationId xmlns:p14="http://schemas.microsoft.com/office/powerpoint/2010/main" val="391853111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New HTML5 Markup Elements</a:t>
            </a:r>
            <a:endParaRPr lang="en-US" dirty="0"/>
          </a:p>
        </p:txBody>
      </p:sp>
      <p:sp>
        <p:nvSpPr>
          <p:cNvPr id="4" name="Rectangle 3"/>
          <p:cNvSpPr/>
          <p:nvPr/>
        </p:nvSpPr>
        <p:spPr>
          <a:xfrm>
            <a:off x="2223806" y="1140947"/>
            <a:ext cx="9444320" cy="356340"/>
          </a:xfrm>
          <a:prstGeom prst="rect">
            <a:avLst/>
          </a:prstGeom>
          <a:solidFill>
            <a:schemeClr val="accent1"/>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4" rIns="55494" bIns="36446" numCol="1" spcCol="1270" anchor="ctr" anchorCtr="0">
            <a:noAutofit/>
          </a:bodyPr>
          <a:lstStyle/>
          <a:p>
            <a:pPr marL="0" lvl="1" algn="l" defTabSz="444500">
              <a:lnSpc>
                <a:spcPct val="90000"/>
              </a:lnSpc>
              <a:spcBef>
                <a:spcPct val="0"/>
              </a:spcBef>
              <a:spcAft>
                <a:spcPct val="15000"/>
              </a:spcAft>
            </a:pPr>
            <a:r>
              <a:rPr lang="en-US" sz="1500" kern="1200" dirty="0" smtClean="0">
                <a:solidFill>
                  <a:schemeClr val="bg1">
                    <a:alpha val="99000"/>
                  </a:schemeClr>
                </a:solidFill>
              </a:rPr>
              <a:t>used to identify the page or application's introduction or navigational aids</a:t>
            </a:r>
            <a:endParaRPr lang="en-US" sz="1500" kern="1200" dirty="0">
              <a:solidFill>
                <a:schemeClr val="bg1">
                  <a:alpha val="99000"/>
                </a:schemeClr>
              </a:solidFill>
            </a:endParaRPr>
          </a:p>
        </p:txBody>
      </p:sp>
      <p:sp>
        <p:nvSpPr>
          <p:cNvPr id="6" name="Rectangle 5"/>
          <p:cNvSpPr/>
          <p:nvPr/>
        </p:nvSpPr>
        <p:spPr>
          <a:xfrm>
            <a:off x="265926" y="1096404"/>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accent1">
                    <a:alpha val="99000"/>
                  </a:schemeClr>
                </a:solidFill>
              </a:rPr>
              <a:t>&lt;header&gt;</a:t>
            </a:r>
          </a:p>
        </p:txBody>
      </p:sp>
      <p:sp>
        <p:nvSpPr>
          <p:cNvPr id="7" name="Rectangle 6"/>
          <p:cNvSpPr/>
          <p:nvPr/>
        </p:nvSpPr>
        <p:spPr>
          <a:xfrm>
            <a:off x="2223806" y="1608644"/>
            <a:ext cx="9444320" cy="356340"/>
          </a:xfrm>
          <a:prstGeom prst="rect">
            <a:avLst/>
          </a:prstGeom>
          <a:solidFill>
            <a:schemeClr val="accent4"/>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4" rIns="55494" bIns="36446"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used to group heading elements</a:t>
            </a:r>
          </a:p>
        </p:txBody>
      </p:sp>
      <p:sp>
        <p:nvSpPr>
          <p:cNvPr id="8" name="Rectangle 7"/>
          <p:cNvSpPr/>
          <p:nvPr/>
        </p:nvSpPr>
        <p:spPr>
          <a:xfrm>
            <a:off x="265926" y="1564100"/>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accent4">
                    <a:alpha val="99000"/>
                  </a:schemeClr>
                </a:solidFill>
              </a:rPr>
              <a:t>&lt;</a:t>
            </a:r>
            <a:r>
              <a:rPr lang="en-US" sz="2100" b="1" dirty="0" err="1">
                <a:solidFill>
                  <a:schemeClr val="accent4">
                    <a:alpha val="99000"/>
                  </a:schemeClr>
                </a:solidFill>
              </a:rPr>
              <a:t>hgroup</a:t>
            </a:r>
            <a:r>
              <a:rPr lang="en-US" sz="2100" b="1" dirty="0">
                <a:solidFill>
                  <a:schemeClr val="accent4">
                    <a:alpha val="99000"/>
                  </a:schemeClr>
                </a:solidFill>
              </a:rPr>
              <a:t>&gt;</a:t>
            </a:r>
          </a:p>
        </p:txBody>
      </p:sp>
      <p:sp>
        <p:nvSpPr>
          <p:cNvPr id="9" name="Rectangle 8"/>
          <p:cNvSpPr/>
          <p:nvPr/>
        </p:nvSpPr>
        <p:spPr>
          <a:xfrm>
            <a:off x="2223806" y="2076340"/>
            <a:ext cx="9444320" cy="356340"/>
          </a:xfrm>
          <a:prstGeom prst="rect">
            <a:avLst/>
          </a:prstGeom>
          <a:solidFill>
            <a:schemeClr val="accent2"/>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4" rIns="55494" bIns="36446"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represents a section of a document that links to other documents or to parts within the document itself</a:t>
            </a:r>
          </a:p>
        </p:txBody>
      </p:sp>
      <p:sp>
        <p:nvSpPr>
          <p:cNvPr id="10" name="Rectangle 9"/>
          <p:cNvSpPr/>
          <p:nvPr/>
        </p:nvSpPr>
        <p:spPr>
          <a:xfrm>
            <a:off x="265926" y="2031797"/>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accent2">
                    <a:alpha val="99000"/>
                  </a:schemeClr>
                </a:solidFill>
              </a:rPr>
              <a:t>&lt;</a:t>
            </a:r>
            <a:r>
              <a:rPr lang="en-US" sz="2100" b="1" dirty="0" err="1">
                <a:solidFill>
                  <a:schemeClr val="accent2">
                    <a:alpha val="99000"/>
                  </a:schemeClr>
                </a:solidFill>
              </a:rPr>
              <a:t>nav</a:t>
            </a:r>
            <a:r>
              <a:rPr lang="en-US" sz="2100" b="1" dirty="0">
                <a:solidFill>
                  <a:schemeClr val="accent2">
                    <a:alpha val="99000"/>
                  </a:schemeClr>
                </a:solidFill>
              </a:rPr>
              <a:t>&gt;</a:t>
            </a:r>
          </a:p>
        </p:txBody>
      </p:sp>
      <p:sp>
        <p:nvSpPr>
          <p:cNvPr id="11" name="Rectangle 10"/>
          <p:cNvSpPr/>
          <p:nvPr/>
        </p:nvSpPr>
        <p:spPr>
          <a:xfrm>
            <a:off x="2223806" y="2544037"/>
            <a:ext cx="9444320" cy="356340"/>
          </a:xfrm>
          <a:prstGeom prst="rect">
            <a:avLst/>
          </a:prstGeom>
          <a:solidFill>
            <a:schemeClr val="accent6"/>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4" rIns="55494" bIns="36446"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represents content that is tangentially related to the content that forms the main textual flow of a document</a:t>
            </a:r>
          </a:p>
        </p:txBody>
      </p:sp>
      <p:sp>
        <p:nvSpPr>
          <p:cNvPr id="12" name="Rectangle 11"/>
          <p:cNvSpPr/>
          <p:nvPr/>
        </p:nvSpPr>
        <p:spPr>
          <a:xfrm>
            <a:off x="265926" y="2499494"/>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accent6">
                    <a:alpha val="99000"/>
                  </a:schemeClr>
                </a:solidFill>
              </a:rPr>
              <a:t>&lt;aside&gt;</a:t>
            </a:r>
          </a:p>
        </p:txBody>
      </p:sp>
      <p:sp>
        <p:nvSpPr>
          <p:cNvPr id="13" name="Rectangle 12"/>
          <p:cNvSpPr/>
          <p:nvPr/>
        </p:nvSpPr>
        <p:spPr>
          <a:xfrm>
            <a:off x="2223806" y="3011734"/>
            <a:ext cx="9444320" cy="356340"/>
          </a:xfrm>
          <a:prstGeom prst="rect">
            <a:avLst/>
          </a:prstGeom>
          <a:solidFill>
            <a:schemeClr val="tx2"/>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4" rIns="55494" bIns="36446"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represents the footer for the nearest ancestor </a:t>
            </a:r>
            <a:r>
              <a:rPr lang="en-US" sz="1500" dirty="0" smtClean="0">
                <a:solidFill>
                  <a:schemeClr val="bg1">
                    <a:alpha val="99000"/>
                  </a:schemeClr>
                </a:solidFill>
              </a:rPr>
              <a:t>sectioning content </a:t>
            </a:r>
            <a:r>
              <a:rPr lang="en-US" sz="1500" dirty="0">
                <a:solidFill>
                  <a:schemeClr val="bg1">
                    <a:alpha val="99000"/>
                  </a:schemeClr>
                </a:solidFill>
              </a:rPr>
              <a:t>or sectioning root element</a:t>
            </a:r>
          </a:p>
        </p:txBody>
      </p:sp>
      <p:sp>
        <p:nvSpPr>
          <p:cNvPr id="14" name="Rectangle 13"/>
          <p:cNvSpPr/>
          <p:nvPr/>
        </p:nvSpPr>
        <p:spPr>
          <a:xfrm>
            <a:off x="265926" y="2967190"/>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tx2">
                    <a:alpha val="99000"/>
                  </a:schemeClr>
                </a:solidFill>
              </a:rPr>
              <a:t>&lt;footer&gt;</a:t>
            </a:r>
          </a:p>
        </p:txBody>
      </p:sp>
      <p:sp>
        <p:nvSpPr>
          <p:cNvPr id="15" name="Rectangle 14"/>
          <p:cNvSpPr/>
          <p:nvPr/>
        </p:nvSpPr>
        <p:spPr>
          <a:xfrm>
            <a:off x="2223806" y="3479430"/>
            <a:ext cx="9444320" cy="356340"/>
          </a:xfrm>
          <a:prstGeom prst="rect">
            <a:avLst/>
          </a:prstGeom>
          <a:solidFill>
            <a:schemeClr val="accent1"/>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4" rIns="55494" bIns="36446"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represents a section of content that forms an independent part of a document or site</a:t>
            </a:r>
          </a:p>
        </p:txBody>
      </p:sp>
      <p:sp>
        <p:nvSpPr>
          <p:cNvPr id="16" name="Rectangle 15"/>
          <p:cNvSpPr/>
          <p:nvPr/>
        </p:nvSpPr>
        <p:spPr>
          <a:xfrm>
            <a:off x="265926" y="3434887"/>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accent1">
                    <a:alpha val="99000"/>
                  </a:schemeClr>
                </a:solidFill>
              </a:rPr>
              <a:t>&lt;article&gt;</a:t>
            </a:r>
          </a:p>
        </p:txBody>
      </p:sp>
      <p:sp>
        <p:nvSpPr>
          <p:cNvPr id="17" name="Rectangle 16"/>
          <p:cNvSpPr/>
          <p:nvPr/>
        </p:nvSpPr>
        <p:spPr>
          <a:xfrm>
            <a:off x="2223806" y="3947127"/>
            <a:ext cx="9444320" cy="356340"/>
          </a:xfrm>
          <a:prstGeom prst="rect">
            <a:avLst/>
          </a:prstGeom>
          <a:solidFill>
            <a:schemeClr val="accent4"/>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4" rIns="55494" bIns="36446"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used to designate generic sections of a document</a:t>
            </a:r>
          </a:p>
        </p:txBody>
      </p:sp>
      <p:sp>
        <p:nvSpPr>
          <p:cNvPr id="18" name="Rectangle 17"/>
          <p:cNvSpPr/>
          <p:nvPr/>
        </p:nvSpPr>
        <p:spPr>
          <a:xfrm>
            <a:off x="265926" y="3902583"/>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lvl="0" algn="r" defTabSz="933450">
              <a:lnSpc>
                <a:spcPct val="90000"/>
              </a:lnSpc>
              <a:spcBef>
                <a:spcPct val="0"/>
              </a:spcBef>
              <a:spcAft>
                <a:spcPct val="35000"/>
              </a:spcAft>
            </a:pPr>
            <a:r>
              <a:rPr lang="en-US" sz="2100" b="1" kern="1200" dirty="0" smtClean="0">
                <a:solidFill>
                  <a:schemeClr val="accent4">
                    <a:alpha val="99000"/>
                  </a:schemeClr>
                </a:solidFill>
              </a:rPr>
              <a:t>&lt;section&gt;</a:t>
            </a:r>
            <a:endParaRPr lang="en-US" sz="2100" b="1" kern="1200" dirty="0">
              <a:solidFill>
                <a:schemeClr val="accent4">
                  <a:alpha val="99000"/>
                </a:schemeClr>
              </a:solidFill>
            </a:endParaRPr>
          </a:p>
        </p:txBody>
      </p:sp>
      <p:sp>
        <p:nvSpPr>
          <p:cNvPr id="19" name="Rectangle 18"/>
          <p:cNvSpPr/>
          <p:nvPr/>
        </p:nvSpPr>
        <p:spPr>
          <a:xfrm>
            <a:off x="2223806" y="4414823"/>
            <a:ext cx="9444320" cy="356340"/>
          </a:xfrm>
          <a:prstGeom prst="rect">
            <a:avLst/>
          </a:prstGeom>
          <a:solidFill>
            <a:schemeClr val="accent2"/>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5" rIns="55494" bIns="36445"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used to enclose a figure like an illustration, diagram, or photo</a:t>
            </a:r>
          </a:p>
        </p:txBody>
      </p:sp>
      <p:sp>
        <p:nvSpPr>
          <p:cNvPr id="20" name="Rectangle 19"/>
          <p:cNvSpPr/>
          <p:nvPr/>
        </p:nvSpPr>
        <p:spPr>
          <a:xfrm>
            <a:off x="265926" y="4370280"/>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accent2">
                    <a:alpha val="99000"/>
                  </a:schemeClr>
                </a:solidFill>
              </a:rPr>
              <a:t>&lt;figure&gt;</a:t>
            </a:r>
          </a:p>
        </p:txBody>
      </p:sp>
      <p:sp>
        <p:nvSpPr>
          <p:cNvPr id="21" name="Rectangle 20"/>
          <p:cNvSpPr/>
          <p:nvPr/>
        </p:nvSpPr>
        <p:spPr>
          <a:xfrm>
            <a:off x="2223806" y="4882519"/>
            <a:ext cx="9444320" cy="356340"/>
          </a:xfrm>
          <a:prstGeom prst="rect">
            <a:avLst/>
          </a:prstGeom>
          <a:solidFill>
            <a:schemeClr val="accent6"/>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5" rIns="55494" bIns="36445"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used to identify a figure's caption</a:t>
            </a:r>
          </a:p>
        </p:txBody>
      </p:sp>
      <p:sp>
        <p:nvSpPr>
          <p:cNvPr id="22" name="Rectangle 21"/>
          <p:cNvSpPr/>
          <p:nvPr/>
        </p:nvSpPr>
        <p:spPr>
          <a:xfrm>
            <a:off x="265926" y="4837977"/>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accent6">
                    <a:alpha val="99000"/>
                  </a:schemeClr>
                </a:solidFill>
              </a:rPr>
              <a:t>&lt;</a:t>
            </a:r>
            <a:r>
              <a:rPr lang="en-US" sz="2100" b="1" dirty="0" err="1">
                <a:solidFill>
                  <a:schemeClr val="accent6">
                    <a:alpha val="99000"/>
                  </a:schemeClr>
                </a:solidFill>
              </a:rPr>
              <a:t>figcaption</a:t>
            </a:r>
            <a:r>
              <a:rPr lang="en-US" sz="2100" b="1" dirty="0">
                <a:solidFill>
                  <a:schemeClr val="accent6">
                    <a:alpha val="99000"/>
                  </a:schemeClr>
                </a:solidFill>
              </a:rPr>
              <a:t>&gt;</a:t>
            </a:r>
          </a:p>
        </p:txBody>
      </p:sp>
      <p:sp>
        <p:nvSpPr>
          <p:cNvPr id="23" name="Rectangle 22"/>
          <p:cNvSpPr/>
          <p:nvPr/>
        </p:nvSpPr>
        <p:spPr>
          <a:xfrm>
            <a:off x="2223806" y="5350216"/>
            <a:ext cx="9444320" cy="356341"/>
          </a:xfrm>
          <a:prstGeom prst="rect">
            <a:avLst/>
          </a:prstGeom>
          <a:solidFill>
            <a:schemeClr val="tx2"/>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5" rIns="55494" bIns="36446"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represents a video player displayed to allow user control over video playback and a viewport to view a video</a:t>
            </a:r>
          </a:p>
        </p:txBody>
      </p:sp>
      <p:sp>
        <p:nvSpPr>
          <p:cNvPr id="24" name="Rectangle 23"/>
          <p:cNvSpPr/>
          <p:nvPr/>
        </p:nvSpPr>
        <p:spPr>
          <a:xfrm>
            <a:off x="265926" y="5305673"/>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tx2">
                    <a:alpha val="99000"/>
                  </a:schemeClr>
                </a:solidFill>
              </a:rPr>
              <a:t>&lt;video&gt;</a:t>
            </a:r>
          </a:p>
        </p:txBody>
      </p:sp>
      <p:sp>
        <p:nvSpPr>
          <p:cNvPr id="25" name="Rectangle 24"/>
          <p:cNvSpPr/>
          <p:nvPr/>
        </p:nvSpPr>
        <p:spPr>
          <a:xfrm>
            <a:off x="2223806" y="5817912"/>
            <a:ext cx="9444320" cy="356341"/>
          </a:xfrm>
          <a:prstGeom prst="rect">
            <a:avLst/>
          </a:prstGeom>
          <a:solidFill>
            <a:schemeClr val="accent1"/>
          </a:solid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36445" rIns="55494" bIns="36446" numCol="1" spcCol="1270" anchor="ctr" anchorCtr="0">
            <a:noAutofit/>
          </a:bodyPr>
          <a:lstStyle/>
          <a:p>
            <a:pPr marL="0" lvl="1" defTabSz="444500">
              <a:lnSpc>
                <a:spcPct val="90000"/>
              </a:lnSpc>
              <a:spcBef>
                <a:spcPct val="0"/>
              </a:spcBef>
              <a:spcAft>
                <a:spcPct val="15000"/>
              </a:spcAft>
            </a:pPr>
            <a:r>
              <a:rPr lang="en-US" sz="1500" dirty="0">
                <a:solidFill>
                  <a:schemeClr val="bg1">
                    <a:alpha val="99000"/>
                  </a:schemeClr>
                </a:solidFill>
              </a:rPr>
              <a:t>represents an audio player displayed to allow user control over audio playback</a:t>
            </a:r>
          </a:p>
        </p:txBody>
      </p:sp>
      <p:sp>
        <p:nvSpPr>
          <p:cNvPr id="26" name="Rectangle 25"/>
          <p:cNvSpPr/>
          <p:nvPr/>
        </p:nvSpPr>
        <p:spPr>
          <a:xfrm>
            <a:off x="265926" y="5773370"/>
            <a:ext cx="1957879" cy="445425"/>
          </a:xfrm>
          <a:prstGeom prst="rect">
            <a:avLst/>
          </a:prstGeom>
          <a:noFill/>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101754" tIns="61749" rIns="101754" bIns="61749" numCol="1" spcCol="1270" anchor="ctr" anchorCtr="0">
            <a:noAutofit/>
          </a:bodyPr>
          <a:lstStyle/>
          <a:p>
            <a:pPr algn="r" defTabSz="933450">
              <a:lnSpc>
                <a:spcPct val="90000"/>
              </a:lnSpc>
              <a:spcBef>
                <a:spcPct val="0"/>
              </a:spcBef>
              <a:spcAft>
                <a:spcPct val="35000"/>
              </a:spcAft>
            </a:pPr>
            <a:r>
              <a:rPr lang="en-US" sz="2100" b="1" dirty="0">
                <a:solidFill>
                  <a:schemeClr val="accent1">
                    <a:alpha val="99000"/>
                  </a:schemeClr>
                </a:solidFill>
              </a:rPr>
              <a:t>&lt;audio&gt;</a:t>
            </a:r>
          </a:p>
        </p:txBody>
      </p:sp>
    </p:spTree>
    <p:extLst>
      <p:ext uri="{BB962C8B-B14F-4D97-AF65-F5344CB8AC3E}">
        <p14:creationId xmlns:p14="http://schemas.microsoft.com/office/powerpoint/2010/main" val="67533988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Canvas</a:t>
            </a:r>
            <a:endParaRPr lang="en-US" dirty="0"/>
          </a:p>
        </p:txBody>
      </p:sp>
      <p:sp>
        <p:nvSpPr>
          <p:cNvPr id="18" name="Text Placeholder 17"/>
          <p:cNvSpPr>
            <a:spLocks noGrp="1"/>
          </p:cNvSpPr>
          <p:nvPr>
            <p:ph type="body" sz="quarter" idx="10"/>
          </p:nvPr>
        </p:nvSpPr>
        <p:spPr>
          <a:xfrm>
            <a:off x="519112" y="1140657"/>
            <a:ext cx="11149013" cy="2885405"/>
          </a:xfrm>
        </p:spPr>
        <p:txBody>
          <a:bodyPr/>
          <a:lstStyle/>
          <a:p>
            <a:r>
              <a:rPr lang="en-US" dirty="0">
                <a:solidFill>
                  <a:schemeClr val="accent2">
                    <a:alpha val="99000"/>
                  </a:schemeClr>
                </a:solidFill>
              </a:rPr>
              <a:t>A block element that allows developers to draw 2d graphics using JavaScript</a:t>
            </a:r>
          </a:p>
          <a:p>
            <a:r>
              <a:rPr lang="en-US" dirty="0"/>
              <a:t>Methods for drawing include: </a:t>
            </a:r>
            <a:r>
              <a:rPr lang="en-US" b="1" dirty="0"/>
              <a:t>paths, boxes, circles, </a:t>
            </a:r>
            <a:r>
              <a:rPr lang="en-US" b="1" dirty="0" smtClean="0"/>
              <a:t>text </a:t>
            </a:r>
            <a:r>
              <a:rPr lang="en-US" b="1" dirty="0"/>
              <a:t>and </a:t>
            </a:r>
            <a:r>
              <a:rPr lang="en-US" b="1" dirty="0" smtClean="0"/>
              <a:t>rasterized </a:t>
            </a:r>
            <a:br>
              <a:rPr lang="en-US" b="1" dirty="0" smtClean="0"/>
            </a:br>
            <a:r>
              <a:rPr lang="en-US" b="1" dirty="0" smtClean="0"/>
              <a:t>images</a:t>
            </a:r>
            <a:endParaRPr lang="en-US" b="1" dirty="0"/>
          </a:p>
        </p:txBody>
      </p:sp>
      <p:sp>
        <p:nvSpPr>
          <p:cNvPr id="28" name="Rectangle 27"/>
          <p:cNvSpPr/>
          <p:nvPr/>
        </p:nvSpPr>
        <p:spPr bwMode="auto">
          <a:xfrm>
            <a:off x="3740354" y="3134055"/>
            <a:ext cx="7927771" cy="3479470"/>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smtClean="0">
                <a:solidFill>
                  <a:schemeClr val="bg1">
                    <a:alpha val="99000"/>
                  </a:schemeClr>
                </a:solidFill>
                <a:latin typeface="Consolas" pitchFamily="49" charset="0"/>
                <a:cs typeface="Consolas" pitchFamily="49" charset="0"/>
              </a:rPr>
              <a:t>&lt;canvas id="</a:t>
            </a:r>
            <a:r>
              <a:rPr lang="en-US" sz="2000" dirty="0" err="1" smtClean="0">
                <a:solidFill>
                  <a:schemeClr val="bg1">
                    <a:alpha val="99000"/>
                  </a:schemeClr>
                </a:solidFill>
                <a:latin typeface="Consolas" pitchFamily="49" charset="0"/>
                <a:cs typeface="Consolas" pitchFamily="49" charset="0"/>
              </a:rPr>
              <a:t>myCanvas</a:t>
            </a:r>
            <a:r>
              <a:rPr lang="en-US" sz="2000" dirty="0" smtClean="0">
                <a:solidFill>
                  <a:schemeClr val="bg1">
                    <a:alpha val="99000"/>
                  </a:schemeClr>
                </a:solidFill>
                <a:latin typeface="Consolas" pitchFamily="49" charset="0"/>
                <a:cs typeface="Consolas" pitchFamily="49" charset="0"/>
              </a:rPr>
              <a:t>" width="200" height="200"&gt;</a:t>
            </a:r>
          </a:p>
          <a:p>
            <a:r>
              <a:rPr lang="en-US" sz="2000" dirty="0" smtClean="0">
                <a:solidFill>
                  <a:schemeClr val="bg1">
                    <a:alpha val="99000"/>
                  </a:schemeClr>
                </a:solidFill>
                <a:latin typeface="Consolas" pitchFamily="49" charset="0"/>
                <a:cs typeface="Consolas" pitchFamily="49" charset="0"/>
              </a:rPr>
              <a:t>  Your browser doesn’t support Canvas, sorry.</a:t>
            </a:r>
          </a:p>
          <a:p>
            <a:r>
              <a:rPr lang="en-US" sz="2000" dirty="0" smtClean="0">
                <a:solidFill>
                  <a:schemeClr val="bg1">
                    <a:alpha val="99000"/>
                  </a:schemeClr>
                </a:solidFill>
                <a:latin typeface="Consolas" pitchFamily="49" charset="0"/>
                <a:cs typeface="Consolas" pitchFamily="49" charset="0"/>
              </a:rPr>
              <a:t>&lt;/canvas&gt;</a:t>
            </a:r>
          </a:p>
          <a:p>
            <a:endParaRPr lang="en-US" sz="2000" dirty="0" smtClean="0">
              <a:solidFill>
                <a:schemeClr val="bg1">
                  <a:alpha val="99000"/>
                </a:schemeClr>
              </a:solidFill>
              <a:latin typeface="Consolas" pitchFamily="49" charset="0"/>
              <a:cs typeface="Consolas" pitchFamily="49" charset="0"/>
            </a:endParaRPr>
          </a:p>
          <a:p>
            <a:r>
              <a:rPr lang="en-US" sz="2000" dirty="0" smtClean="0">
                <a:solidFill>
                  <a:schemeClr val="bg1">
                    <a:alpha val="99000"/>
                  </a:schemeClr>
                </a:solidFill>
                <a:latin typeface="Consolas" pitchFamily="49" charset="0"/>
                <a:cs typeface="Consolas" pitchFamily="49" charset="0"/>
              </a:rPr>
              <a:t>&lt;script type="text/</a:t>
            </a:r>
            <a:r>
              <a:rPr lang="en-US" sz="2000" dirty="0" err="1" smtClean="0">
                <a:solidFill>
                  <a:schemeClr val="bg1">
                    <a:alpha val="99000"/>
                  </a:schemeClr>
                </a:solidFill>
                <a:latin typeface="Consolas" pitchFamily="49" charset="0"/>
                <a:cs typeface="Consolas" pitchFamily="49" charset="0"/>
              </a:rPr>
              <a:t>javascript</a:t>
            </a:r>
            <a:r>
              <a:rPr lang="en-US" sz="2000" dirty="0" smtClean="0">
                <a:solidFill>
                  <a:schemeClr val="bg1">
                    <a:alpha val="99000"/>
                  </a:schemeClr>
                </a:solidFill>
                <a:latin typeface="Consolas" pitchFamily="49" charset="0"/>
                <a:cs typeface="Consolas" pitchFamily="49" charset="0"/>
              </a:rPr>
              <a:t>"&gt;</a:t>
            </a:r>
          </a:p>
          <a:p>
            <a:r>
              <a:rPr lang="en-US" sz="2000" dirty="0" smtClean="0">
                <a:solidFill>
                  <a:schemeClr val="bg1">
                    <a:alpha val="99000"/>
                  </a:schemeClr>
                </a:solidFill>
                <a:latin typeface="Consolas" pitchFamily="49" charset="0"/>
                <a:cs typeface="Consolas" pitchFamily="49" charset="0"/>
              </a:rPr>
              <a:t>  </a:t>
            </a:r>
            <a:r>
              <a:rPr lang="en-US" sz="2000" dirty="0" err="1" smtClean="0">
                <a:solidFill>
                  <a:schemeClr val="bg1">
                    <a:alpha val="99000"/>
                  </a:schemeClr>
                </a:solidFill>
                <a:latin typeface="Consolas" pitchFamily="49" charset="0"/>
                <a:cs typeface="Consolas" pitchFamily="49" charset="0"/>
              </a:rPr>
              <a:t>var</a:t>
            </a:r>
            <a:r>
              <a:rPr lang="en-US" sz="2000" dirty="0" smtClean="0">
                <a:solidFill>
                  <a:schemeClr val="bg1">
                    <a:alpha val="99000"/>
                  </a:schemeClr>
                </a:solidFill>
                <a:latin typeface="Consolas" pitchFamily="49" charset="0"/>
                <a:cs typeface="Consolas" pitchFamily="49" charset="0"/>
              </a:rPr>
              <a:t> example = </a:t>
            </a:r>
            <a:r>
              <a:rPr lang="en-US" sz="2000" dirty="0" err="1" smtClean="0">
                <a:solidFill>
                  <a:schemeClr val="bg1">
                    <a:alpha val="99000"/>
                  </a:schemeClr>
                </a:solidFill>
                <a:latin typeface="Consolas" pitchFamily="49" charset="0"/>
                <a:cs typeface="Consolas" pitchFamily="49" charset="0"/>
              </a:rPr>
              <a:t>document.getElementById</a:t>
            </a:r>
            <a:r>
              <a:rPr lang="en-US" sz="2000" dirty="0" smtClean="0">
                <a:solidFill>
                  <a:schemeClr val="bg1">
                    <a:alpha val="99000"/>
                  </a:schemeClr>
                </a:solidFill>
                <a:latin typeface="Consolas" pitchFamily="49" charset="0"/>
                <a:cs typeface="Consolas" pitchFamily="49" charset="0"/>
              </a:rPr>
              <a:t>("</a:t>
            </a:r>
            <a:r>
              <a:rPr lang="en-US" sz="2000" dirty="0" err="1" smtClean="0">
                <a:solidFill>
                  <a:schemeClr val="bg1">
                    <a:alpha val="99000"/>
                  </a:schemeClr>
                </a:solidFill>
                <a:latin typeface="Consolas" pitchFamily="49" charset="0"/>
                <a:cs typeface="Consolas" pitchFamily="49" charset="0"/>
              </a:rPr>
              <a:t>myCanvas</a:t>
            </a:r>
            <a:r>
              <a:rPr lang="en-US" sz="2000" dirty="0" smtClean="0">
                <a:solidFill>
                  <a:schemeClr val="bg1">
                    <a:alpha val="99000"/>
                  </a:schemeClr>
                </a:solidFill>
                <a:latin typeface="Consolas" pitchFamily="49" charset="0"/>
                <a:cs typeface="Consolas" pitchFamily="49" charset="0"/>
              </a:rPr>
              <a:t>"); </a:t>
            </a:r>
          </a:p>
          <a:p>
            <a:r>
              <a:rPr lang="en-US" sz="2000" dirty="0" smtClean="0">
                <a:solidFill>
                  <a:schemeClr val="bg1">
                    <a:alpha val="99000"/>
                  </a:schemeClr>
                </a:solidFill>
                <a:latin typeface="Consolas" pitchFamily="49" charset="0"/>
                <a:cs typeface="Consolas" pitchFamily="49" charset="0"/>
              </a:rPr>
              <a:t>  </a:t>
            </a:r>
            <a:r>
              <a:rPr lang="en-US" sz="2000" dirty="0" err="1" smtClean="0">
                <a:solidFill>
                  <a:schemeClr val="bg1">
                    <a:alpha val="99000"/>
                  </a:schemeClr>
                </a:solidFill>
                <a:latin typeface="Consolas" pitchFamily="49" charset="0"/>
                <a:cs typeface="Consolas" pitchFamily="49" charset="0"/>
              </a:rPr>
              <a:t>var</a:t>
            </a:r>
            <a:r>
              <a:rPr lang="en-US" sz="2000" dirty="0" smtClean="0">
                <a:solidFill>
                  <a:schemeClr val="bg1">
                    <a:alpha val="99000"/>
                  </a:schemeClr>
                </a:solidFill>
                <a:latin typeface="Consolas" pitchFamily="49" charset="0"/>
                <a:cs typeface="Consolas" pitchFamily="49" charset="0"/>
              </a:rPr>
              <a:t> context = </a:t>
            </a:r>
            <a:r>
              <a:rPr lang="en-US" sz="2000" dirty="0" err="1" smtClean="0">
                <a:solidFill>
                  <a:schemeClr val="bg1">
                    <a:alpha val="99000"/>
                  </a:schemeClr>
                </a:solidFill>
                <a:latin typeface="Consolas" pitchFamily="49" charset="0"/>
                <a:cs typeface="Consolas" pitchFamily="49" charset="0"/>
              </a:rPr>
              <a:t>example.getContext</a:t>
            </a:r>
            <a:r>
              <a:rPr lang="en-US" sz="2000" dirty="0" smtClean="0">
                <a:solidFill>
                  <a:schemeClr val="bg1">
                    <a:alpha val="99000"/>
                  </a:schemeClr>
                </a:solidFill>
                <a:latin typeface="Consolas" pitchFamily="49" charset="0"/>
                <a:cs typeface="Consolas" pitchFamily="49" charset="0"/>
              </a:rPr>
              <a:t>("2d"); </a:t>
            </a:r>
          </a:p>
          <a:p>
            <a:r>
              <a:rPr lang="en-US" sz="2000" dirty="0" smtClean="0">
                <a:solidFill>
                  <a:schemeClr val="bg1">
                    <a:alpha val="99000"/>
                  </a:schemeClr>
                </a:solidFill>
                <a:latin typeface="Consolas" pitchFamily="49" charset="0"/>
                <a:cs typeface="Consolas" pitchFamily="49" charset="0"/>
              </a:rPr>
              <a:t>  </a:t>
            </a:r>
            <a:r>
              <a:rPr lang="en-US" sz="2000" dirty="0" err="1" smtClean="0">
                <a:solidFill>
                  <a:schemeClr val="bg1">
                    <a:alpha val="99000"/>
                  </a:schemeClr>
                </a:solidFill>
                <a:latin typeface="Consolas" pitchFamily="49" charset="0"/>
                <a:cs typeface="Consolas" pitchFamily="49" charset="0"/>
              </a:rPr>
              <a:t>context.fillStyle</a:t>
            </a:r>
            <a:r>
              <a:rPr lang="en-US" sz="2000" dirty="0" smtClean="0">
                <a:solidFill>
                  <a:schemeClr val="bg1">
                    <a:alpha val="99000"/>
                  </a:schemeClr>
                </a:solidFill>
                <a:latin typeface="Consolas" pitchFamily="49" charset="0"/>
                <a:cs typeface="Consolas" pitchFamily="49" charset="0"/>
              </a:rPr>
              <a:t> = "</a:t>
            </a:r>
            <a:r>
              <a:rPr lang="en-US" sz="2000" dirty="0" err="1" smtClean="0">
                <a:solidFill>
                  <a:schemeClr val="bg1">
                    <a:alpha val="99000"/>
                  </a:schemeClr>
                </a:solidFill>
                <a:latin typeface="Consolas" pitchFamily="49" charset="0"/>
                <a:cs typeface="Consolas" pitchFamily="49" charset="0"/>
              </a:rPr>
              <a:t>rgb</a:t>
            </a:r>
            <a:r>
              <a:rPr lang="en-US" sz="2000" dirty="0" smtClean="0">
                <a:solidFill>
                  <a:schemeClr val="bg1">
                    <a:alpha val="99000"/>
                  </a:schemeClr>
                </a:solidFill>
                <a:latin typeface="Consolas" pitchFamily="49" charset="0"/>
                <a:cs typeface="Consolas" pitchFamily="49" charset="0"/>
              </a:rPr>
              <a:t>(255,0,0)"; </a:t>
            </a:r>
          </a:p>
          <a:p>
            <a:r>
              <a:rPr lang="en-US" sz="2000" dirty="0" smtClean="0">
                <a:solidFill>
                  <a:schemeClr val="bg1">
                    <a:alpha val="99000"/>
                  </a:schemeClr>
                </a:solidFill>
                <a:latin typeface="Consolas" pitchFamily="49" charset="0"/>
                <a:cs typeface="Consolas" pitchFamily="49" charset="0"/>
              </a:rPr>
              <a:t>  </a:t>
            </a:r>
            <a:r>
              <a:rPr lang="en-US" sz="2000" dirty="0" err="1" smtClean="0">
                <a:solidFill>
                  <a:schemeClr val="bg1">
                    <a:alpha val="99000"/>
                  </a:schemeClr>
                </a:solidFill>
                <a:latin typeface="Consolas" pitchFamily="49" charset="0"/>
                <a:cs typeface="Consolas" pitchFamily="49" charset="0"/>
              </a:rPr>
              <a:t>context.fillRect</a:t>
            </a:r>
            <a:r>
              <a:rPr lang="en-US" sz="2000" dirty="0" smtClean="0">
                <a:solidFill>
                  <a:schemeClr val="bg1">
                    <a:alpha val="99000"/>
                  </a:schemeClr>
                </a:solidFill>
                <a:latin typeface="Consolas" pitchFamily="49" charset="0"/>
                <a:cs typeface="Consolas" pitchFamily="49" charset="0"/>
              </a:rPr>
              <a:t>(30, 30, 50, 50); </a:t>
            </a:r>
          </a:p>
          <a:p>
            <a:r>
              <a:rPr lang="en-US" sz="2000" dirty="0" smtClean="0">
                <a:solidFill>
                  <a:schemeClr val="bg1">
                    <a:alpha val="99000"/>
                  </a:schemeClr>
                </a:solidFill>
                <a:latin typeface="Consolas" pitchFamily="49" charset="0"/>
                <a:cs typeface="Consolas" pitchFamily="49" charset="0"/>
              </a:rPr>
              <a:t>&lt;/script&gt;</a:t>
            </a:r>
            <a:endParaRPr lang="en-US" sz="2000" dirty="0">
              <a:solidFill>
                <a:schemeClr val="bg1">
                  <a:alpha val="99000"/>
                </a:schemeClr>
              </a:solidFill>
              <a:latin typeface="Consolas" pitchFamily="49" charset="0"/>
              <a:cs typeface="Consolas" pitchFamily="49" charset="0"/>
            </a:endParaRPr>
          </a:p>
        </p:txBody>
      </p:sp>
    </p:spTree>
    <p:extLst>
      <p:ext uri="{BB962C8B-B14F-4D97-AF65-F5344CB8AC3E}">
        <p14:creationId xmlns:p14="http://schemas.microsoft.com/office/powerpoint/2010/main" val="103781765"/>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HTML 5 &lt;video&gt;</a:t>
            </a:r>
            <a:endParaRPr lang="en-US" dirty="0"/>
          </a:p>
        </p:txBody>
      </p:sp>
      <p:sp>
        <p:nvSpPr>
          <p:cNvPr id="18" name="Text Placeholder 17"/>
          <p:cNvSpPr>
            <a:spLocks noGrp="1"/>
          </p:cNvSpPr>
          <p:nvPr>
            <p:ph type="body" sz="quarter" idx="10"/>
          </p:nvPr>
        </p:nvSpPr>
        <p:spPr>
          <a:xfrm>
            <a:off x="519112" y="1141413"/>
            <a:ext cx="11149013" cy="4339650"/>
          </a:xfrm>
        </p:spPr>
        <p:txBody>
          <a:bodyPr/>
          <a:lstStyle/>
          <a:p>
            <a:r>
              <a:rPr lang="en-US" dirty="0" smtClean="0">
                <a:solidFill>
                  <a:schemeClr val="accent2">
                    <a:alpha val="99000"/>
                  </a:schemeClr>
                </a:solidFill>
              </a:rPr>
              <a:t>Support for the HTML5 &lt;video&gt; element</a:t>
            </a:r>
          </a:p>
          <a:p>
            <a:r>
              <a:rPr lang="en-US" dirty="0" smtClean="0"/>
              <a:t>Industry-standard MPEG-4/H.264 video</a:t>
            </a:r>
          </a:p>
          <a:p>
            <a:r>
              <a:rPr lang="en-US" dirty="0" smtClean="0">
                <a:solidFill>
                  <a:schemeClr val="accent2">
                    <a:alpha val="99000"/>
                  </a:schemeClr>
                </a:solidFill>
              </a:rPr>
              <a:t>Video can be composited with </a:t>
            </a:r>
            <a:br>
              <a:rPr lang="en-US" dirty="0" smtClean="0">
                <a:solidFill>
                  <a:schemeClr val="accent2">
                    <a:alpha val="99000"/>
                  </a:schemeClr>
                </a:solidFill>
              </a:rPr>
            </a:br>
            <a:r>
              <a:rPr lang="en-US" dirty="0" smtClean="0">
                <a:solidFill>
                  <a:schemeClr val="accent2">
                    <a:alpha val="99000"/>
                  </a:schemeClr>
                </a:solidFill>
              </a:rPr>
              <a:t>anything else on the page</a:t>
            </a:r>
          </a:p>
          <a:p>
            <a:r>
              <a:rPr lang="en-US" dirty="0" smtClean="0"/>
              <a:t>HTML content, images, SVG graphics</a:t>
            </a:r>
          </a:p>
          <a:p>
            <a:r>
              <a:rPr lang="en-US" dirty="0" smtClean="0">
                <a:solidFill>
                  <a:schemeClr val="accent2">
                    <a:alpha val="99000"/>
                  </a:schemeClr>
                </a:solidFill>
              </a:rPr>
              <a:t>Hardware accelerated, </a:t>
            </a:r>
            <a:br>
              <a:rPr lang="en-US" dirty="0" smtClean="0">
                <a:solidFill>
                  <a:schemeClr val="accent2">
                    <a:alpha val="99000"/>
                  </a:schemeClr>
                </a:solidFill>
              </a:rPr>
            </a:br>
            <a:r>
              <a:rPr lang="en-US" dirty="0" smtClean="0">
                <a:solidFill>
                  <a:schemeClr val="accent2">
                    <a:alpha val="99000"/>
                  </a:schemeClr>
                </a:solidFill>
              </a:rPr>
              <a:t>GPU-based decoding</a:t>
            </a:r>
            <a:endParaRPr lang="en-US" dirty="0">
              <a:solidFill>
                <a:schemeClr val="accent2">
                  <a:alpha val="99000"/>
                </a:schemeClr>
              </a:solidFill>
            </a:endParaRPr>
          </a:p>
        </p:txBody>
      </p:sp>
      <p:grpSp>
        <p:nvGrpSpPr>
          <p:cNvPr id="4" name="Group 3"/>
          <p:cNvGrpSpPr/>
          <p:nvPr/>
        </p:nvGrpSpPr>
        <p:grpSpPr>
          <a:xfrm>
            <a:off x="9119728" y="-521529"/>
            <a:ext cx="2548396" cy="7901058"/>
            <a:chOff x="9119728" y="0"/>
            <a:chExt cx="2548396" cy="7901058"/>
          </a:xfrm>
        </p:grpSpPr>
        <p:sp>
          <p:nvSpPr>
            <p:cNvPr id="8" name="Freeform 7"/>
            <p:cNvSpPr>
              <a:spLocks noEditPoints="1"/>
            </p:cNvSpPr>
            <p:nvPr/>
          </p:nvSpPr>
          <p:spPr bwMode="black">
            <a:xfrm>
              <a:off x="9119728" y="5163037"/>
              <a:ext cx="2548395" cy="2738021"/>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accent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sp>
          <p:nvSpPr>
            <p:cNvPr id="6" name="Freeform 7"/>
            <p:cNvSpPr>
              <a:spLocks noEditPoints="1"/>
            </p:cNvSpPr>
            <p:nvPr/>
          </p:nvSpPr>
          <p:spPr bwMode="black">
            <a:xfrm>
              <a:off x="9119729" y="2581519"/>
              <a:ext cx="2548395" cy="2738021"/>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accent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sp>
          <p:nvSpPr>
            <p:cNvPr id="7" name="Freeform 7"/>
            <p:cNvSpPr>
              <a:spLocks noEditPoints="1"/>
            </p:cNvSpPr>
            <p:nvPr/>
          </p:nvSpPr>
          <p:spPr bwMode="black">
            <a:xfrm>
              <a:off x="9119729" y="0"/>
              <a:ext cx="2548395" cy="2738021"/>
            </a:xfrm>
            <a:custGeom>
              <a:avLst/>
              <a:gdLst>
                <a:gd name="T0" fmla="*/ 278 w 306"/>
                <a:gd name="T1" fmla="*/ 15 h 329"/>
                <a:gd name="T2" fmla="*/ 256 w 306"/>
                <a:gd name="T3" fmla="*/ 22 h 329"/>
                <a:gd name="T4" fmla="*/ 248 w 306"/>
                <a:gd name="T5" fmla="*/ 0 h 329"/>
                <a:gd name="T6" fmla="*/ 56 w 306"/>
                <a:gd name="T7" fmla="*/ 15 h 329"/>
                <a:gd name="T8" fmla="*/ 34 w 306"/>
                <a:gd name="T9" fmla="*/ 22 h 329"/>
                <a:gd name="T10" fmla="*/ 26 w 306"/>
                <a:gd name="T11" fmla="*/ 0 h 329"/>
                <a:gd name="T12" fmla="*/ 0 w 306"/>
                <a:gd name="T13" fmla="*/ 329 h 329"/>
                <a:gd name="T14" fmla="*/ 25 w 306"/>
                <a:gd name="T15" fmla="*/ 314 h 329"/>
                <a:gd name="T16" fmla="*/ 48 w 306"/>
                <a:gd name="T17" fmla="*/ 306 h 329"/>
                <a:gd name="T18" fmla="*/ 55 w 306"/>
                <a:gd name="T19" fmla="*/ 329 h 329"/>
                <a:gd name="T20" fmla="*/ 249 w 306"/>
                <a:gd name="T21" fmla="*/ 314 h 329"/>
                <a:gd name="T22" fmla="*/ 271 w 306"/>
                <a:gd name="T23" fmla="*/ 306 h 329"/>
                <a:gd name="T24" fmla="*/ 279 w 306"/>
                <a:gd name="T25" fmla="*/ 329 h 329"/>
                <a:gd name="T26" fmla="*/ 306 w 306"/>
                <a:gd name="T27" fmla="*/ 0 h 329"/>
                <a:gd name="T28" fmla="*/ 56 w 306"/>
                <a:gd name="T29" fmla="*/ 250 h 329"/>
                <a:gd name="T30" fmla="*/ 34 w 306"/>
                <a:gd name="T31" fmla="*/ 258 h 329"/>
                <a:gd name="T32" fmla="*/ 26 w 306"/>
                <a:gd name="T33" fmla="*/ 236 h 329"/>
                <a:gd name="T34" fmla="*/ 49 w 306"/>
                <a:gd name="T35" fmla="*/ 228 h 329"/>
                <a:gd name="T36" fmla="*/ 56 w 306"/>
                <a:gd name="T37" fmla="*/ 250 h 329"/>
                <a:gd name="T38" fmla="*/ 49 w 306"/>
                <a:gd name="T39" fmla="*/ 179 h 329"/>
                <a:gd name="T40" fmla="*/ 26 w 306"/>
                <a:gd name="T41" fmla="*/ 172 h 329"/>
                <a:gd name="T42" fmla="*/ 34 w 306"/>
                <a:gd name="T43" fmla="*/ 150 h 329"/>
                <a:gd name="T44" fmla="*/ 56 w 306"/>
                <a:gd name="T45" fmla="*/ 157 h 329"/>
                <a:gd name="T46" fmla="*/ 56 w 306"/>
                <a:gd name="T47" fmla="*/ 93 h 329"/>
                <a:gd name="T48" fmla="*/ 34 w 306"/>
                <a:gd name="T49" fmla="*/ 101 h 329"/>
                <a:gd name="T50" fmla="*/ 26 w 306"/>
                <a:gd name="T51" fmla="*/ 79 h 329"/>
                <a:gd name="T52" fmla="*/ 49 w 306"/>
                <a:gd name="T53" fmla="*/ 71 h 329"/>
                <a:gd name="T54" fmla="*/ 56 w 306"/>
                <a:gd name="T55" fmla="*/ 93 h 329"/>
                <a:gd name="T56" fmla="*/ 83 w 306"/>
                <a:gd name="T57" fmla="*/ 295 h 329"/>
                <a:gd name="T58" fmla="*/ 222 w 306"/>
                <a:gd name="T59" fmla="*/ 183 h 329"/>
                <a:gd name="T60" fmla="*/ 222 w 306"/>
                <a:gd name="T61" fmla="*/ 146 h 329"/>
                <a:gd name="T62" fmla="*/ 83 w 306"/>
                <a:gd name="T63" fmla="*/ 34 h 329"/>
                <a:gd name="T64" fmla="*/ 222 w 306"/>
                <a:gd name="T65" fmla="*/ 146 h 329"/>
                <a:gd name="T66" fmla="*/ 270 w 306"/>
                <a:gd name="T67" fmla="*/ 258 h 329"/>
                <a:gd name="T68" fmla="*/ 248 w 306"/>
                <a:gd name="T69" fmla="*/ 250 h 329"/>
                <a:gd name="T70" fmla="*/ 256 w 306"/>
                <a:gd name="T71" fmla="*/ 228 h 329"/>
                <a:gd name="T72" fmla="*/ 278 w 306"/>
                <a:gd name="T73" fmla="*/ 236 h 329"/>
                <a:gd name="T74" fmla="*/ 278 w 306"/>
                <a:gd name="T75" fmla="*/ 172 h 329"/>
                <a:gd name="T76" fmla="*/ 256 w 306"/>
                <a:gd name="T77" fmla="*/ 179 h 329"/>
                <a:gd name="T78" fmla="*/ 248 w 306"/>
                <a:gd name="T79" fmla="*/ 157 h 329"/>
                <a:gd name="T80" fmla="*/ 270 w 306"/>
                <a:gd name="T81" fmla="*/ 150 h 329"/>
                <a:gd name="T82" fmla="*/ 278 w 306"/>
                <a:gd name="T83" fmla="*/ 172 h 329"/>
                <a:gd name="T84" fmla="*/ 270 w 306"/>
                <a:gd name="T85" fmla="*/ 101 h 329"/>
                <a:gd name="T86" fmla="*/ 248 w 306"/>
                <a:gd name="T87" fmla="*/ 93 h 329"/>
                <a:gd name="T88" fmla="*/ 256 w 306"/>
                <a:gd name="T89" fmla="*/ 71 h 329"/>
                <a:gd name="T90" fmla="*/ 278 w 306"/>
                <a:gd name="T91" fmla="*/ 7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6" h="329">
                  <a:moveTo>
                    <a:pt x="278" y="0"/>
                  </a:moveTo>
                  <a:cubicBezTo>
                    <a:pt x="278" y="15"/>
                    <a:pt x="278" y="15"/>
                    <a:pt x="278" y="15"/>
                  </a:cubicBezTo>
                  <a:cubicBezTo>
                    <a:pt x="278" y="19"/>
                    <a:pt x="275" y="22"/>
                    <a:pt x="270" y="22"/>
                  </a:cubicBezTo>
                  <a:cubicBezTo>
                    <a:pt x="256" y="22"/>
                    <a:pt x="256" y="22"/>
                    <a:pt x="256" y="22"/>
                  </a:cubicBezTo>
                  <a:cubicBezTo>
                    <a:pt x="252" y="22"/>
                    <a:pt x="248" y="19"/>
                    <a:pt x="248" y="15"/>
                  </a:cubicBezTo>
                  <a:cubicBezTo>
                    <a:pt x="248" y="0"/>
                    <a:pt x="248" y="0"/>
                    <a:pt x="248" y="0"/>
                  </a:cubicBezTo>
                  <a:cubicBezTo>
                    <a:pt x="56" y="0"/>
                    <a:pt x="56" y="0"/>
                    <a:pt x="56" y="0"/>
                  </a:cubicBezTo>
                  <a:cubicBezTo>
                    <a:pt x="56" y="15"/>
                    <a:pt x="56" y="15"/>
                    <a:pt x="56" y="15"/>
                  </a:cubicBezTo>
                  <a:cubicBezTo>
                    <a:pt x="56" y="19"/>
                    <a:pt x="53" y="22"/>
                    <a:pt x="49" y="22"/>
                  </a:cubicBezTo>
                  <a:cubicBezTo>
                    <a:pt x="34" y="22"/>
                    <a:pt x="34" y="22"/>
                    <a:pt x="34" y="22"/>
                  </a:cubicBezTo>
                  <a:cubicBezTo>
                    <a:pt x="30" y="22"/>
                    <a:pt x="26" y="19"/>
                    <a:pt x="26" y="15"/>
                  </a:cubicBezTo>
                  <a:cubicBezTo>
                    <a:pt x="26" y="0"/>
                    <a:pt x="26" y="0"/>
                    <a:pt x="26" y="0"/>
                  </a:cubicBezTo>
                  <a:cubicBezTo>
                    <a:pt x="0" y="0"/>
                    <a:pt x="0" y="0"/>
                    <a:pt x="0" y="0"/>
                  </a:cubicBezTo>
                  <a:cubicBezTo>
                    <a:pt x="0" y="329"/>
                    <a:pt x="0" y="329"/>
                    <a:pt x="0" y="329"/>
                  </a:cubicBezTo>
                  <a:cubicBezTo>
                    <a:pt x="25" y="329"/>
                    <a:pt x="25" y="329"/>
                    <a:pt x="25" y="329"/>
                  </a:cubicBezTo>
                  <a:cubicBezTo>
                    <a:pt x="25" y="314"/>
                    <a:pt x="25" y="314"/>
                    <a:pt x="25" y="314"/>
                  </a:cubicBezTo>
                  <a:cubicBezTo>
                    <a:pt x="25" y="310"/>
                    <a:pt x="29" y="306"/>
                    <a:pt x="33" y="306"/>
                  </a:cubicBezTo>
                  <a:cubicBezTo>
                    <a:pt x="48" y="306"/>
                    <a:pt x="48" y="306"/>
                    <a:pt x="48" y="306"/>
                  </a:cubicBezTo>
                  <a:cubicBezTo>
                    <a:pt x="52" y="306"/>
                    <a:pt x="55" y="310"/>
                    <a:pt x="55" y="314"/>
                  </a:cubicBezTo>
                  <a:cubicBezTo>
                    <a:pt x="55" y="329"/>
                    <a:pt x="55" y="329"/>
                    <a:pt x="55" y="329"/>
                  </a:cubicBezTo>
                  <a:cubicBezTo>
                    <a:pt x="249" y="329"/>
                    <a:pt x="249" y="329"/>
                    <a:pt x="249" y="329"/>
                  </a:cubicBezTo>
                  <a:cubicBezTo>
                    <a:pt x="249" y="314"/>
                    <a:pt x="249" y="314"/>
                    <a:pt x="249" y="314"/>
                  </a:cubicBezTo>
                  <a:cubicBezTo>
                    <a:pt x="249" y="310"/>
                    <a:pt x="253" y="306"/>
                    <a:pt x="257" y="306"/>
                  </a:cubicBezTo>
                  <a:cubicBezTo>
                    <a:pt x="271" y="306"/>
                    <a:pt x="271" y="306"/>
                    <a:pt x="271" y="306"/>
                  </a:cubicBezTo>
                  <a:cubicBezTo>
                    <a:pt x="276" y="306"/>
                    <a:pt x="279" y="310"/>
                    <a:pt x="279" y="314"/>
                  </a:cubicBezTo>
                  <a:cubicBezTo>
                    <a:pt x="279" y="329"/>
                    <a:pt x="279" y="329"/>
                    <a:pt x="279" y="329"/>
                  </a:cubicBezTo>
                  <a:cubicBezTo>
                    <a:pt x="306" y="329"/>
                    <a:pt x="306" y="329"/>
                    <a:pt x="306" y="329"/>
                  </a:cubicBezTo>
                  <a:cubicBezTo>
                    <a:pt x="306" y="0"/>
                    <a:pt x="306" y="0"/>
                    <a:pt x="306" y="0"/>
                  </a:cubicBezTo>
                  <a:lnTo>
                    <a:pt x="278" y="0"/>
                  </a:lnTo>
                  <a:close/>
                  <a:moveTo>
                    <a:pt x="56" y="250"/>
                  </a:moveTo>
                  <a:cubicBezTo>
                    <a:pt x="56" y="254"/>
                    <a:pt x="53" y="258"/>
                    <a:pt x="49" y="258"/>
                  </a:cubicBezTo>
                  <a:cubicBezTo>
                    <a:pt x="34" y="258"/>
                    <a:pt x="34" y="258"/>
                    <a:pt x="34" y="258"/>
                  </a:cubicBezTo>
                  <a:cubicBezTo>
                    <a:pt x="30" y="258"/>
                    <a:pt x="26" y="254"/>
                    <a:pt x="26" y="250"/>
                  </a:cubicBezTo>
                  <a:cubicBezTo>
                    <a:pt x="26" y="236"/>
                    <a:pt x="26" y="236"/>
                    <a:pt x="26" y="236"/>
                  </a:cubicBezTo>
                  <a:cubicBezTo>
                    <a:pt x="26" y="231"/>
                    <a:pt x="30" y="228"/>
                    <a:pt x="34" y="228"/>
                  </a:cubicBezTo>
                  <a:cubicBezTo>
                    <a:pt x="49" y="228"/>
                    <a:pt x="49" y="228"/>
                    <a:pt x="49" y="228"/>
                  </a:cubicBezTo>
                  <a:cubicBezTo>
                    <a:pt x="53" y="228"/>
                    <a:pt x="56" y="231"/>
                    <a:pt x="56" y="236"/>
                  </a:cubicBezTo>
                  <a:lnTo>
                    <a:pt x="56" y="250"/>
                  </a:lnTo>
                  <a:close/>
                  <a:moveTo>
                    <a:pt x="56" y="172"/>
                  </a:moveTo>
                  <a:cubicBezTo>
                    <a:pt x="56" y="176"/>
                    <a:pt x="53" y="179"/>
                    <a:pt x="49" y="179"/>
                  </a:cubicBezTo>
                  <a:cubicBezTo>
                    <a:pt x="34" y="179"/>
                    <a:pt x="34" y="179"/>
                    <a:pt x="34" y="179"/>
                  </a:cubicBezTo>
                  <a:cubicBezTo>
                    <a:pt x="30" y="179"/>
                    <a:pt x="26" y="176"/>
                    <a:pt x="26" y="172"/>
                  </a:cubicBezTo>
                  <a:cubicBezTo>
                    <a:pt x="26" y="157"/>
                    <a:pt x="26" y="157"/>
                    <a:pt x="26" y="157"/>
                  </a:cubicBezTo>
                  <a:cubicBezTo>
                    <a:pt x="26" y="153"/>
                    <a:pt x="30" y="150"/>
                    <a:pt x="34" y="150"/>
                  </a:cubicBezTo>
                  <a:cubicBezTo>
                    <a:pt x="49" y="150"/>
                    <a:pt x="49" y="150"/>
                    <a:pt x="49" y="150"/>
                  </a:cubicBezTo>
                  <a:cubicBezTo>
                    <a:pt x="53" y="150"/>
                    <a:pt x="56" y="153"/>
                    <a:pt x="56" y="157"/>
                  </a:cubicBezTo>
                  <a:lnTo>
                    <a:pt x="56" y="172"/>
                  </a:lnTo>
                  <a:close/>
                  <a:moveTo>
                    <a:pt x="56" y="93"/>
                  </a:moveTo>
                  <a:cubicBezTo>
                    <a:pt x="56" y="97"/>
                    <a:pt x="53" y="101"/>
                    <a:pt x="49" y="101"/>
                  </a:cubicBezTo>
                  <a:cubicBezTo>
                    <a:pt x="34" y="101"/>
                    <a:pt x="34" y="101"/>
                    <a:pt x="34" y="101"/>
                  </a:cubicBezTo>
                  <a:cubicBezTo>
                    <a:pt x="30" y="101"/>
                    <a:pt x="26" y="97"/>
                    <a:pt x="26" y="93"/>
                  </a:cubicBezTo>
                  <a:cubicBezTo>
                    <a:pt x="26" y="79"/>
                    <a:pt x="26" y="79"/>
                    <a:pt x="26" y="79"/>
                  </a:cubicBezTo>
                  <a:cubicBezTo>
                    <a:pt x="26" y="74"/>
                    <a:pt x="30" y="71"/>
                    <a:pt x="34" y="71"/>
                  </a:cubicBezTo>
                  <a:cubicBezTo>
                    <a:pt x="49" y="71"/>
                    <a:pt x="49" y="71"/>
                    <a:pt x="49" y="71"/>
                  </a:cubicBezTo>
                  <a:cubicBezTo>
                    <a:pt x="53" y="71"/>
                    <a:pt x="56" y="74"/>
                    <a:pt x="56" y="79"/>
                  </a:cubicBezTo>
                  <a:lnTo>
                    <a:pt x="56" y="93"/>
                  </a:lnTo>
                  <a:close/>
                  <a:moveTo>
                    <a:pt x="222" y="295"/>
                  </a:moveTo>
                  <a:cubicBezTo>
                    <a:pt x="83" y="295"/>
                    <a:pt x="83" y="295"/>
                    <a:pt x="83" y="295"/>
                  </a:cubicBezTo>
                  <a:cubicBezTo>
                    <a:pt x="83" y="183"/>
                    <a:pt x="83" y="183"/>
                    <a:pt x="83" y="183"/>
                  </a:cubicBezTo>
                  <a:cubicBezTo>
                    <a:pt x="222" y="183"/>
                    <a:pt x="222" y="183"/>
                    <a:pt x="222" y="183"/>
                  </a:cubicBezTo>
                  <a:lnTo>
                    <a:pt x="222" y="295"/>
                  </a:lnTo>
                  <a:close/>
                  <a:moveTo>
                    <a:pt x="222" y="146"/>
                  </a:moveTo>
                  <a:cubicBezTo>
                    <a:pt x="83" y="146"/>
                    <a:pt x="83" y="146"/>
                    <a:pt x="83" y="146"/>
                  </a:cubicBezTo>
                  <a:cubicBezTo>
                    <a:pt x="83" y="34"/>
                    <a:pt x="83" y="34"/>
                    <a:pt x="83" y="34"/>
                  </a:cubicBezTo>
                  <a:cubicBezTo>
                    <a:pt x="222" y="34"/>
                    <a:pt x="222" y="34"/>
                    <a:pt x="222" y="34"/>
                  </a:cubicBezTo>
                  <a:lnTo>
                    <a:pt x="222" y="146"/>
                  </a:lnTo>
                  <a:close/>
                  <a:moveTo>
                    <a:pt x="278" y="250"/>
                  </a:moveTo>
                  <a:cubicBezTo>
                    <a:pt x="278" y="254"/>
                    <a:pt x="275" y="258"/>
                    <a:pt x="270" y="258"/>
                  </a:cubicBezTo>
                  <a:cubicBezTo>
                    <a:pt x="256" y="258"/>
                    <a:pt x="256" y="258"/>
                    <a:pt x="256" y="258"/>
                  </a:cubicBezTo>
                  <a:cubicBezTo>
                    <a:pt x="252" y="258"/>
                    <a:pt x="248" y="254"/>
                    <a:pt x="248" y="250"/>
                  </a:cubicBezTo>
                  <a:cubicBezTo>
                    <a:pt x="248" y="236"/>
                    <a:pt x="248" y="236"/>
                    <a:pt x="248" y="236"/>
                  </a:cubicBezTo>
                  <a:cubicBezTo>
                    <a:pt x="248" y="231"/>
                    <a:pt x="252" y="228"/>
                    <a:pt x="256" y="228"/>
                  </a:cubicBezTo>
                  <a:cubicBezTo>
                    <a:pt x="270" y="228"/>
                    <a:pt x="270" y="228"/>
                    <a:pt x="270" y="228"/>
                  </a:cubicBezTo>
                  <a:cubicBezTo>
                    <a:pt x="275" y="228"/>
                    <a:pt x="278" y="231"/>
                    <a:pt x="278" y="236"/>
                  </a:cubicBezTo>
                  <a:lnTo>
                    <a:pt x="278" y="250"/>
                  </a:lnTo>
                  <a:close/>
                  <a:moveTo>
                    <a:pt x="278" y="172"/>
                  </a:moveTo>
                  <a:cubicBezTo>
                    <a:pt x="278" y="176"/>
                    <a:pt x="275" y="179"/>
                    <a:pt x="270" y="179"/>
                  </a:cubicBezTo>
                  <a:cubicBezTo>
                    <a:pt x="256" y="179"/>
                    <a:pt x="256" y="179"/>
                    <a:pt x="256" y="179"/>
                  </a:cubicBezTo>
                  <a:cubicBezTo>
                    <a:pt x="252" y="179"/>
                    <a:pt x="248" y="176"/>
                    <a:pt x="248" y="172"/>
                  </a:cubicBezTo>
                  <a:cubicBezTo>
                    <a:pt x="248" y="157"/>
                    <a:pt x="248" y="157"/>
                    <a:pt x="248" y="157"/>
                  </a:cubicBezTo>
                  <a:cubicBezTo>
                    <a:pt x="248" y="153"/>
                    <a:pt x="252" y="150"/>
                    <a:pt x="256" y="150"/>
                  </a:cubicBezTo>
                  <a:cubicBezTo>
                    <a:pt x="270" y="150"/>
                    <a:pt x="270" y="150"/>
                    <a:pt x="270" y="150"/>
                  </a:cubicBezTo>
                  <a:cubicBezTo>
                    <a:pt x="275" y="150"/>
                    <a:pt x="278" y="153"/>
                    <a:pt x="278" y="157"/>
                  </a:cubicBezTo>
                  <a:lnTo>
                    <a:pt x="278" y="172"/>
                  </a:lnTo>
                  <a:close/>
                  <a:moveTo>
                    <a:pt x="278" y="93"/>
                  </a:moveTo>
                  <a:cubicBezTo>
                    <a:pt x="278" y="97"/>
                    <a:pt x="275" y="101"/>
                    <a:pt x="270" y="101"/>
                  </a:cubicBezTo>
                  <a:cubicBezTo>
                    <a:pt x="256" y="101"/>
                    <a:pt x="256" y="101"/>
                    <a:pt x="256" y="101"/>
                  </a:cubicBezTo>
                  <a:cubicBezTo>
                    <a:pt x="252" y="101"/>
                    <a:pt x="248" y="97"/>
                    <a:pt x="248" y="93"/>
                  </a:cubicBezTo>
                  <a:cubicBezTo>
                    <a:pt x="248" y="79"/>
                    <a:pt x="248" y="79"/>
                    <a:pt x="248" y="79"/>
                  </a:cubicBezTo>
                  <a:cubicBezTo>
                    <a:pt x="248" y="74"/>
                    <a:pt x="252" y="71"/>
                    <a:pt x="256" y="71"/>
                  </a:cubicBezTo>
                  <a:cubicBezTo>
                    <a:pt x="270" y="71"/>
                    <a:pt x="270" y="71"/>
                    <a:pt x="270" y="71"/>
                  </a:cubicBezTo>
                  <a:cubicBezTo>
                    <a:pt x="275" y="71"/>
                    <a:pt x="278" y="74"/>
                    <a:pt x="278" y="79"/>
                  </a:cubicBezTo>
                  <a:lnTo>
                    <a:pt x="278" y="93"/>
                  </a:lnTo>
                  <a:close/>
                </a:path>
              </a:pathLst>
            </a:custGeom>
            <a:solidFill>
              <a:schemeClr val="accent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grpSp>
    </p:spTree>
    <p:extLst>
      <p:ext uri="{BB962C8B-B14F-4D97-AF65-F5344CB8AC3E}">
        <p14:creationId xmlns:p14="http://schemas.microsoft.com/office/powerpoint/2010/main" val="1666633122"/>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HTML 5 &lt;video&gt; Attributes</a:t>
            </a:r>
            <a:endParaRPr lang="en-US" dirty="0"/>
          </a:p>
        </p:txBody>
      </p:sp>
      <p:sp>
        <p:nvSpPr>
          <p:cNvPr id="18" name="Text Placeholder 17"/>
          <p:cNvSpPr>
            <a:spLocks noGrp="1"/>
          </p:cNvSpPr>
          <p:nvPr>
            <p:ph type="body" sz="quarter" idx="10"/>
          </p:nvPr>
        </p:nvSpPr>
        <p:spPr>
          <a:xfrm>
            <a:off x="519112" y="1140832"/>
            <a:ext cx="11149013" cy="3568669"/>
          </a:xfrm>
        </p:spPr>
        <p:txBody>
          <a:bodyPr/>
          <a:lstStyle/>
          <a:p>
            <a:r>
              <a:rPr lang="en-US" sz="3600" b="1" dirty="0" err="1" smtClean="0">
                <a:solidFill>
                  <a:schemeClr val="accent2"/>
                </a:solidFill>
                <a:latin typeface="+mn-lt"/>
              </a:rPr>
              <a:t>src</a:t>
            </a:r>
            <a:r>
              <a:rPr lang="en-US" sz="3600" dirty="0" smtClean="0"/>
              <a:t> </a:t>
            </a:r>
            <a:r>
              <a:rPr lang="en-US" sz="3600" dirty="0"/>
              <a:t>– specifies the location to pull the source file</a:t>
            </a:r>
          </a:p>
          <a:p>
            <a:r>
              <a:rPr lang="en-US" sz="3600" b="1" dirty="0" err="1">
                <a:solidFill>
                  <a:schemeClr val="accent2"/>
                </a:solidFill>
                <a:latin typeface="+mn-lt"/>
              </a:rPr>
              <a:t>autoplay</a:t>
            </a:r>
            <a:r>
              <a:rPr lang="en-US" sz="3600" b="1" dirty="0">
                <a:solidFill>
                  <a:schemeClr val="accent1"/>
                </a:solidFill>
                <a:latin typeface="+mn-lt"/>
              </a:rPr>
              <a:t> </a:t>
            </a:r>
            <a:r>
              <a:rPr lang="en-US" sz="3600" dirty="0"/>
              <a:t>– if present starts playing as soon as it’s ready</a:t>
            </a:r>
          </a:p>
          <a:p>
            <a:r>
              <a:rPr lang="en-US" sz="3600" b="1" dirty="0">
                <a:solidFill>
                  <a:schemeClr val="accent2"/>
                </a:solidFill>
                <a:latin typeface="+mn-lt"/>
              </a:rPr>
              <a:t>controls</a:t>
            </a:r>
            <a:r>
              <a:rPr lang="en-US" sz="3600" dirty="0"/>
              <a:t> – if present displays controls</a:t>
            </a:r>
          </a:p>
          <a:p>
            <a:r>
              <a:rPr lang="en-US" sz="3600" b="1" dirty="0">
                <a:solidFill>
                  <a:schemeClr val="accent2"/>
                </a:solidFill>
                <a:latin typeface="+mn-lt"/>
              </a:rPr>
              <a:t>preload</a:t>
            </a:r>
            <a:r>
              <a:rPr lang="en-US" sz="3600" dirty="0"/>
              <a:t> – if present loads source at page load</a:t>
            </a:r>
          </a:p>
          <a:p>
            <a:r>
              <a:rPr lang="en-US" sz="3600" b="1" dirty="0">
                <a:solidFill>
                  <a:schemeClr val="accent2"/>
                </a:solidFill>
                <a:latin typeface="+mn-lt"/>
              </a:rPr>
              <a:t>loop</a:t>
            </a:r>
            <a:r>
              <a:rPr lang="en-US" sz="3600" dirty="0"/>
              <a:t> – if present loops back to the beginning of the video</a:t>
            </a:r>
          </a:p>
          <a:p>
            <a:r>
              <a:rPr lang="en-US" sz="3600" b="1" dirty="0">
                <a:solidFill>
                  <a:schemeClr val="accent2"/>
                </a:solidFill>
                <a:latin typeface="+mn-lt"/>
              </a:rPr>
              <a:t>height </a:t>
            </a:r>
            <a:r>
              <a:rPr lang="en-US" sz="3600" b="1" dirty="0" smtClean="0">
                <a:solidFill>
                  <a:schemeClr val="accent2"/>
                </a:solidFill>
                <a:latin typeface="+mn-lt"/>
              </a:rPr>
              <a:t>&amp; </a:t>
            </a:r>
            <a:r>
              <a:rPr lang="en-US" sz="3600" b="1" dirty="0">
                <a:solidFill>
                  <a:schemeClr val="accent2"/>
                </a:solidFill>
                <a:latin typeface="+mn-lt"/>
              </a:rPr>
              <a:t>width </a:t>
            </a:r>
            <a:r>
              <a:rPr lang="en-US" sz="3600" dirty="0"/>
              <a:t>– specifies the height &amp; width of the player</a:t>
            </a:r>
          </a:p>
        </p:txBody>
      </p:sp>
      <p:sp>
        <p:nvSpPr>
          <p:cNvPr id="4" name="Rectangle 3"/>
          <p:cNvSpPr/>
          <p:nvPr/>
        </p:nvSpPr>
        <p:spPr bwMode="auto">
          <a:xfrm>
            <a:off x="2967692" y="5204968"/>
            <a:ext cx="8708371" cy="1399032"/>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1800" dirty="0">
                <a:solidFill>
                  <a:schemeClr val="bg1">
                    <a:alpha val="99000"/>
                  </a:schemeClr>
                </a:solidFill>
                <a:latin typeface="Consolas" pitchFamily="49" charset="0"/>
                <a:cs typeface="Consolas" pitchFamily="49" charset="0"/>
              </a:rPr>
              <a:t>&lt;video </a:t>
            </a:r>
            <a:r>
              <a:rPr lang="en-US" sz="1800" dirty="0" err="1">
                <a:solidFill>
                  <a:schemeClr val="bg1">
                    <a:alpha val="99000"/>
                  </a:schemeClr>
                </a:solidFill>
                <a:latin typeface="Consolas" pitchFamily="49" charset="0"/>
                <a:cs typeface="Consolas" pitchFamily="49" charset="0"/>
              </a:rPr>
              <a:t>src</a:t>
            </a:r>
            <a:r>
              <a:rPr lang="en-US" sz="1800" dirty="0">
                <a:solidFill>
                  <a:schemeClr val="bg1">
                    <a:alpha val="99000"/>
                  </a:schemeClr>
                </a:solidFill>
                <a:latin typeface="Consolas" pitchFamily="49" charset="0"/>
                <a:cs typeface="Consolas" pitchFamily="49" charset="0"/>
              </a:rPr>
              <a:t>="video.mp4" id="</a:t>
            </a:r>
            <a:r>
              <a:rPr lang="en-US" sz="1800" dirty="0" err="1">
                <a:solidFill>
                  <a:schemeClr val="bg1">
                    <a:alpha val="99000"/>
                  </a:schemeClr>
                </a:solidFill>
                <a:latin typeface="Consolas" pitchFamily="49" charset="0"/>
                <a:cs typeface="Consolas" pitchFamily="49" charset="0"/>
              </a:rPr>
              <a:t>videoTag</a:t>
            </a:r>
            <a:r>
              <a:rPr lang="en-US" sz="1800" dirty="0">
                <a:solidFill>
                  <a:schemeClr val="bg1">
                    <a:alpha val="99000"/>
                  </a:schemeClr>
                </a:solidFill>
                <a:latin typeface="Consolas" pitchFamily="49" charset="0"/>
                <a:cs typeface="Consolas" pitchFamily="49" charset="0"/>
              </a:rPr>
              <a:t>" width="640px" height="360px"&gt;</a:t>
            </a:r>
          </a:p>
          <a:p>
            <a:r>
              <a:rPr lang="en-US" sz="1800" dirty="0">
                <a:solidFill>
                  <a:schemeClr val="bg1">
                    <a:alpha val="99000"/>
                  </a:schemeClr>
                </a:solidFill>
                <a:latin typeface="Consolas" pitchFamily="49" charset="0"/>
                <a:cs typeface="Consolas" pitchFamily="49" charset="0"/>
              </a:rPr>
              <a:t>  &lt;!-- Only shown when browser doesn’t support video --&gt;</a:t>
            </a:r>
          </a:p>
          <a:p>
            <a:r>
              <a:rPr lang="en-US" sz="1800" dirty="0">
                <a:solidFill>
                  <a:schemeClr val="bg1">
                    <a:alpha val="99000"/>
                  </a:schemeClr>
                </a:solidFill>
                <a:latin typeface="Consolas" pitchFamily="49" charset="0"/>
                <a:cs typeface="Consolas" pitchFamily="49" charset="0"/>
              </a:rPr>
              <a:t>  &lt;!-- You Could Embed Flash or Silverlight Video Here --&gt;</a:t>
            </a:r>
          </a:p>
          <a:p>
            <a:r>
              <a:rPr lang="en-US" sz="1800" dirty="0">
                <a:solidFill>
                  <a:schemeClr val="bg1">
                    <a:alpha val="99000"/>
                  </a:schemeClr>
                </a:solidFill>
                <a:latin typeface="Consolas" pitchFamily="49" charset="0"/>
                <a:cs typeface="Consolas" pitchFamily="49" charset="0"/>
              </a:rPr>
              <a:t>&lt;/video&gt;</a:t>
            </a:r>
          </a:p>
        </p:txBody>
      </p:sp>
    </p:spTree>
    <p:extLst>
      <p:ext uri="{BB962C8B-B14F-4D97-AF65-F5344CB8AC3E}">
        <p14:creationId xmlns:p14="http://schemas.microsoft.com/office/powerpoint/2010/main" val="51512857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Multiple HTML 5 &lt;video&gt; Sources?</a:t>
            </a:r>
            <a:endParaRPr lang="en-US" dirty="0"/>
          </a:p>
        </p:txBody>
      </p:sp>
      <p:sp>
        <p:nvSpPr>
          <p:cNvPr id="18" name="Text Placeholder 17"/>
          <p:cNvSpPr>
            <a:spLocks noGrp="1"/>
          </p:cNvSpPr>
          <p:nvPr>
            <p:ph type="body" sz="quarter" idx="10"/>
          </p:nvPr>
        </p:nvSpPr>
        <p:spPr>
          <a:xfrm>
            <a:off x="519112" y="1140832"/>
            <a:ext cx="11149013" cy="997196"/>
          </a:xfrm>
        </p:spPr>
        <p:txBody>
          <a:bodyPr/>
          <a:lstStyle/>
          <a:p>
            <a:r>
              <a:rPr lang="en-US" sz="3600" b="1" dirty="0" smtClean="0">
                <a:solidFill>
                  <a:schemeClr val="accent2"/>
                </a:solidFill>
                <a:latin typeface="+mn-lt"/>
              </a:rPr>
              <a:t>source </a:t>
            </a:r>
            <a:r>
              <a:rPr lang="en-US" sz="3600" dirty="0" smtClean="0"/>
              <a:t>– child element used to specify </a:t>
            </a:r>
            <a:r>
              <a:rPr lang="en-US" sz="3600" dirty="0"/>
              <a:t>the location to pull the source </a:t>
            </a:r>
            <a:r>
              <a:rPr lang="en-US" sz="3600" dirty="0" smtClean="0"/>
              <a:t>file(s)</a:t>
            </a:r>
            <a:endParaRPr lang="en-US" sz="3600" dirty="0"/>
          </a:p>
        </p:txBody>
      </p:sp>
      <p:sp>
        <p:nvSpPr>
          <p:cNvPr id="4" name="Rectangle 3"/>
          <p:cNvSpPr/>
          <p:nvPr/>
        </p:nvSpPr>
        <p:spPr bwMode="auto">
          <a:xfrm>
            <a:off x="1798111" y="2806995"/>
            <a:ext cx="8708371" cy="1596065"/>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1800" dirty="0">
                <a:solidFill>
                  <a:schemeClr val="bg1">
                    <a:alpha val="99000"/>
                  </a:schemeClr>
                </a:solidFill>
                <a:latin typeface="Consolas" pitchFamily="49" charset="0"/>
                <a:cs typeface="Consolas" pitchFamily="49" charset="0"/>
              </a:rPr>
              <a:t>&lt;video poster="video.jpg"&gt;</a:t>
            </a:r>
          </a:p>
          <a:p>
            <a:r>
              <a:rPr lang="en-US" sz="1800" dirty="0">
                <a:solidFill>
                  <a:schemeClr val="bg1">
                    <a:alpha val="99000"/>
                  </a:schemeClr>
                </a:solidFill>
                <a:latin typeface="Consolas" pitchFamily="49" charset="0"/>
                <a:cs typeface="Consolas" pitchFamily="49" charset="0"/>
              </a:rPr>
              <a:t>	&lt;source </a:t>
            </a:r>
            <a:r>
              <a:rPr lang="en-US" sz="1800" dirty="0" err="1">
                <a:solidFill>
                  <a:schemeClr val="bg1">
                    <a:alpha val="99000"/>
                  </a:schemeClr>
                </a:solidFill>
                <a:latin typeface="Consolas" pitchFamily="49" charset="0"/>
                <a:cs typeface="Consolas" pitchFamily="49" charset="0"/>
              </a:rPr>
              <a:t>src</a:t>
            </a:r>
            <a:r>
              <a:rPr lang="en-US" sz="1800" dirty="0">
                <a:solidFill>
                  <a:schemeClr val="bg1">
                    <a:alpha val="99000"/>
                  </a:schemeClr>
                </a:solidFill>
                <a:latin typeface="Consolas" pitchFamily="49" charset="0"/>
                <a:cs typeface="Consolas" pitchFamily="49" charset="0"/>
              </a:rPr>
              <a:t>="video.mp4"/&gt;</a:t>
            </a:r>
          </a:p>
          <a:p>
            <a:r>
              <a:rPr lang="en-US" sz="1800" dirty="0">
                <a:solidFill>
                  <a:schemeClr val="bg1">
                    <a:alpha val="99000"/>
                  </a:schemeClr>
                </a:solidFill>
                <a:latin typeface="Consolas" pitchFamily="49" charset="0"/>
                <a:cs typeface="Consolas" pitchFamily="49" charset="0"/>
              </a:rPr>
              <a:t>	&lt;source </a:t>
            </a:r>
            <a:r>
              <a:rPr lang="en-US" sz="1800" dirty="0" err="1">
                <a:solidFill>
                  <a:schemeClr val="bg1">
                    <a:alpha val="99000"/>
                  </a:schemeClr>
                </a:solidFill>
                <a:latin typeface="Consolas" pitchFamily="49" charset="0"/>
                <a:cs typeface="Consolas" pitchFamily="49" charset="0"/>
              </a:rPr>
              <a:t>src</a:t>
            </a:r>
            <a:r>
              <a:rPr lang="en-US" sz="1800" dirty="0">
                <a:solidFill>
                  <a:schemeClr val="bg1">
                    <a:alpha val="99000"/>
                  </a:schemeClr>
                </a:solidFill>
                <a:latin typeface="Consolas" pitchFamily="49" charset="0"/>
                <a:cs typeface="Consolas" pitchFamily="49" charset="0"/>
              </a:rPr>
              <a:t>="</a:t>
            </a:r>
            <a:r>
              <a:rPr lang="en-US" sz="1800" dirty="0" err="1">
                <a:solidFill>
                  <a:schemeClr val="bg1">
                    <a:alpha val="99000"/>
                  </a:schemeClr>
                </a:solidFill>
                <a:latin typeface="Consolas" pitchFamily="49" charset="0"/>
                <a:cs typeface="Consolas" pitchFamily="49" charset="0"/>
              </a:rPr>
              <a:t>video.ogv</a:t>
            </a:r>
            <a:r>
              <a:rPr lang="en-US" sz="1800" dirty="0">
                <a:solidFill>
                  <a:schemeClr val="bg1">
                    <a:alpha val="99000"/>
                  </a:schemeClr>
                </a:solidFill>
                <a:latin typeface="Consolas" pitchFamily="49" charset="0"/>
                <a:cs typeface="Consolas" pitchFamily="49" charset="0"/>
              </a:rPr>
              <a:t>"/&gt;</a:t>
            </a:r>
          </a:p>
          <a:p>
            <a:r>
              <a:rPr lang="en-US" sz="1800" dirty="0">
                <a:solidFill>
                  <a:schemeClr val="bg1">
                    <a:alpha val="99000"/>
                  </a:schemeClr>
                </a:solidFill>
                <a:latin typeface="Consolas" pitchFamily="49" charset="0"/>
                <a:cs typeface="Consolas" pitchFamily="49" charset="0"/>
              </a:rPr>
              <a:t>	&lt;p&gt;This is fallback content&lt;/p&gt;</a:t>
            </a:r>
          </a:p>
          <a:p>
            <a:r>
              <a:rPr lang="en-US" sz="1800" dirty="0">
                <a:solidFill>
                  <a:schemeClr val="bg1">
                    <a:alpha val="99000"/>
                  </a:schemeClr>
                </a:solidFill>
                <a:latin typeface="Consolas" pitchFamily="49" charset="0"/>
                <a:cs typeface="Consolas" pitchFamily="49" charset="0"/>
              </a:rPr>
              <a:t>&lt;/video&gt;</a:t>
            </a:r>
          </a:p>
        </p:txBody>
      </p:sp>
    </p:spTree>
    <p:extLst>
      <p:ext uri="{BB962C8B-B14F-4D97-AF65-F5344CB8AC3E}">
        <p14:creationId xmlns:p14="http://schemas.microsoft.com/office/powerpoint/2010/main" val="2656256909"/>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HTML 5 &lt;audio&gt;</a:t>
            </a:r>
            <a:endParaRPr lang="en-US" dirty="0"/>
          </a:p>
        </p:txBody>
      </p:sp>
      <p:sp>
        <p:nvSpPr>
          <p:cNvPr id="18" name="Text Placeholder 17"/>
          <p:cNvSpPr>
            <a:spLocks noGrp="1"/>
          </p:cNvSpPr>
          <p:nvPr>
            <p:ph type="body" sz="quarter" idx="10"/>
          </p:nvPr>
        </p:nvSpPr>
        <p:spPr>
          <a:xfrm>
            <a:off x="519112" y="1141413"/>
            <a:ext cx="11149013" cy="1223412"/>
          </a:xfrm>
        </p:spPr>
        <p:txBody>
          <a:bodyPr numCol="2"/>
          <a:lstStyle/>
          <a:p>
            <a:r>
              <a:rPr lang="en-US" dirty="0"/>
              <a:t>Industry-standard MP3 </a:t>
            </a:r>
            <a:r>
              <a:rPr lang="en-US" dirty="0" smtClean="0"/>
              <a:t/>
            </a:r>
            <a:br>
              <a:rPr lang="en-US" dirty="0" smtClean="0"/>
            </a:br>
            <a:r>
              <a:rPr lang="en-US" dirty="0" smtClean="0"/>
              <a:t>and </a:t>
            </a:r>
            <a:r>
              <a:rPr lang="en-US" dirty="0"/>
              <a:t>AAC audio</a:t>
            </a:r>
          </a:p>
          <a:p>
            <a:r>
              <a:rPr lang="en-US" dirty="0"/>
              <a:t>Fully scriptable via </a:t>
            </a:r>
            <a:r>
              <a:rPr lang="en-US" dirty="0" smtClean="0"/>
              <a:t/>
            </a:r>
            <a:br>
              <a:rPr lang="en-US" dirty="0" smtClean="0"/>
            </a:br>
            <a:r>
              <a:rPr lang="en-US" dirty="0" smtClean="0"/>
              <a:t>the DOM</a:t>
            </a:r>
          </a:p>
        </p:txBody>
      </p:sp>
      <p:sp>
        <p:nvSpPr>
          <p:cNvPr id="5" name="Rectangle 4"/>
          <p:cNvSpPr/>
          <p:nvPr/>
        </p:nvSpPr>
        <p:spPr bwMode="auto">
          <a:xfrm>
            <a:off x="2963037" y="5203186"/>
            <a:ext cx="8705088" cy="1401286"/>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1800" dirty="0">
                <a:solidFill>
                  <a:schemeClr val="bg1">
                    <a:alpha val="99000"/>
                  </a:schemeClr>
                </a:solidFill>
                <a:latin typeface="Consolas" pitchFamily="49" charset="0"/>
                <a:cs typeface="Consolas" pitchFamily="49" charset="0"/>
              </a:rPr>
              <a:t>&lt;audio </a:t>
            </a:r>
            <a:r>
              <a:rPr lang="en-US" sz="1800" dirty="0" err="1">
                <a:solidFill>
                  <a:schemeClr val="bg1">
                    <a:alpha val="99000"/>
                  </a:schemeClr>
                </a:solidFill>
                <a:latin typeface="Consolas" pitchFamily="49" charset="0"/>
                <a:cs typeface="Consolas" pitchFamily="49" charset="0"/>
              </a:rPr>
              <a:t>src</a:t>
            </a:r>
            <a:r>
              <a:rPr lang="en-US" sz="1800" dirty="0">
                <a:solidFill>
                  <a:schemeClr val="bg1">
                    <a:alpha val="99000"/>
                  </a:schemeClr>
                </a:solidFill>
                <a:latin typeface="Consolas" pitchFamily="49" charset="0"/>
                <a:cs typeface="Consolas" pitchFamily="49" charset="0"/>
              </a:rPr>
              <a:t>="audio.mp3" id="</a:t>
            </a:r>
            <a:r>
              <a:rPr lang="en-US" sz="1800" dirty="0" err="1">
                <a:solidFill>
                  <a:schemeClr val="bg1">
                    <a:alpha val="99000"/>
                  </a:schemeClr>
                </a:solidFill>
                <a:latin typeface="Consolas" pitchFamily="49" charset="0"/>
                <a:cs typeface="Consolas" pitchFamily="49" charset="0"/>
              </a:rPr>
              <a:t>audioTag</a:t>
            </a:r>
            <a:r>
              <a:rPr lang="en-US" sz="1800" dirty="0">
                <a:solidFill>
                  <a:schemeClr val="bg1">
                    <a:alpha val="99000"/>
                  </a:schemeClr>
                </a:solidFill>
                <a:latin typeface="Consolas" pitchFamily="49" charset="0"/>
                <a:cs typeface="Consolas" pitchFamily="49" charset="0"/>
              </a:rPr>
              <a:t>" </a:t>
            </a:r>
            <a:r>
              <a:rPr lang="en-US" sz="1800" dirty="0" err="1">
                <a:solidFill>
                  <a:schemeClr val="bg1">
                    <a:alpha val="99000"/>
                  </a:schemeClr>
                </a:solidFill>
                <a:latin typeface="Consolas" pitchFamily="49" charset="0"/>
                <a:cs typeface="Consolas" pitchFamily="49" charset="0"/>
              </a:rPr>
              <a:t>autoplay</a:t>
            </a:r>
            <a:r>
              <a:rPr lang="en-US" sz="1800" dirty="0">
                <a:solidFill>
                  <a:schemeClr val="bg1">
                    <a:alpha val="99000"/>
                  </a:schemeClr>
                </a:solidFill>
                <a:latin typeface="Consolas" pitchFamily="49" charset="0"/>
                <a:cs typeface="Consolas" pitchFamily="49" charset="0"/>
              </a:rPr>
              <a:t> controls&gt;</a:t>
            </a:r>
          </a:p>
          <a:p>
            <a:r>
              <a:rPr lang="en-US" sz="1800" dirty="0">
                <a:solidFill>
                  <a:schemeClr val="bg1">
                    <a:alpha val="99000"/>
                  </a:schemeClr>
                </a:solidFill>
                <a:latin typeface="Consolas" pitchFamily="49" charset="0"/>
                <a:cs typeface="Consolas" pitchFamily="49" charset="0"/>
              </a:rPr>
              <a:t>  &lt;!-- Only shown when browser doesn’t support audio --&gt;</a:t>
            </a:r>
          </a:p>
          <a:p>
            <a:r>
              <a:rPr lang="en-US" sz="1800" dirty="0">
                <a:solidFill>
                  <a:schemeClr val="bg1">
                    <a:alpha val="99000"/>
                  </a:schemeClr>
                </a:solidFill>
                <a:latin typeface="Consolas" pitchFamily="49" charset="0"/>
                <a:cs typeface="Consolas" pitchFamily="49" charset="0"/>
              </a:rPr>
              <a:t>  &lt;!-- You could embed Flash or Silverlight audio here --&gt;</a:t>
            </a:r>
          </a:p>
          <a:p>
            <a:r>
              <a:rPr lang="en-US" sz="1800" dirty="0">
                <a:solidFill>
                  <a:schemeClr val="bg1">
                    <a:alpha val="99000"/>
                  </a:schemeClr>
                </a:solidFill>
                <a:latin typeface="Consolas" pitchFamily="49" charset="0"/>
                <a:cs typeface="Consolas" pitchFamily="49" charset="0"/>
              </a:rPr>
              <a:t>&lt;/audio&gt;</a:t>
            </a:r>
          </a:p>
        </p:txBody>
      </p:sp>
      <p:sp>
        <p:nvSpPr>
          <p:cNvPr id="2" name="Rectangle 1"/>
          <p:cNvSpPr/>
          <p:nvPr/>
        </p:nvSpPr>
        <p:spPr>
          <a:xfrm>
            <a:off x="519112" y="2434917"/>
            <a:ext cx="6092825" cy="553998"/>
          </a:xfrm>
          <a:prstGeom prst="rect">
            <a:avLst/>
          </a:prstGeom>
        </p:spPr>
        <p:txBody>
          <a:bodyPr vert="horz" wrap="square" lIns="0" tIns="0" rIns="0" bIns="0" rtlCol="0">
            <a:spAutoFit/>
          </a:bodyPr>
          <a:lstStyle/>
          <a:p>
            <a:pPr marL="3175" defTabSz="914363">
              <a:lnSpc>
                <a:spcPct val="90000"/>
              </a:lnSpc>
              <a:spcAft>
                <a:spcPts val="900"/>
              </a:spcAft>
              <a:buSzPct val="80000"/>
              <a:buFont typeface="Arial" pitchFamily="34" charset="0"/>
              <a:buNone/>
            </a:pPr>
            <a:r>
              <a:rPr lang="en-US" sz="4000" spc="-100" dirty="0" smtClean="0">
                <a:solidFill>
                  <a:schemeClr val="accent2">
                    <a:alpha val="99000"/>
                  </a:schemeClr>
                </a:solidFill>
                <a:latin typeface="Segoe UI Light" pitchFamily="34" charset="0"/>
              </a:rPr>
              <a:t>Attributes</a:t>
            </a:r>
            <a:endParaRPr lang="en-US" sz="4000" spc="-100" dirty="0">
              <a:solidFill>
                <a:schemeClr val="accent2">
                  <a:alpha val="99000"/>
                </a:schemeClr>
              </a:solidFill>
              <a:latin typeface="Segoe UI Light" pitchFamily="34" charset="0"/>
            </a:endParaRPr>
          </a:p>
        </p:txBody>
      </p:sp>
      <p:sp>
        <p:nvSpPr>
          <p:cNvPr id="3" name="Rectangle 2"/>
          <p:cNvSpPr/>
          <p:nvPr/>
        </p:nvSpPr>
        <p:spPr>
          <a:xfrm>
            <a:off x="517525" y="2995838"/>
            <a:ext cx="11158538" cy="2095958"/>
          </a:xfrm>
          <a:prstGeom prst="rect">
            <a:avLst/>
          </a:prstGeom>
        </p:spPr>
        <p:txBody>
          <a:bodyPr wrap="square" numCol="2">
            <a:spAutoFit/>
          </a:bodyPr>
          <a:lstStyle/>
          <a:p>
            <a:pPr marL="3175" defTabSz="914363">
              <a:lnSpc>
                <a:spcPct val="90000"/>
              </a:lnSpc>
              <a:spcAft>
                <a:spcPts val="900"/>
              </a:spcAft>
              <a:buSzPct val="80000"/>
              <a:buFont typeface="Arial" pitchFamily="34" charset="0"/>
              <a:buNone/>
            </a:pPr>
            <a:r>
              <a:rPr lang="en-US" sz="3200" b="1" spc="-100" dirty="0" err="1">
                <a:solidFill>
                  <a:schemeClr val="accent2"/>
                </a:solidFill>
              </a:rPr>
              <a:t>src</a:t>
            </a:r>
            <a:r>
              <a:rPr lang="en-US" sz="3200" spc="-100" dirty="0">
                <a:gradFill>
                  <a:gsLst>
                    <a:gs pos="0">
                      <a:srgbClr val="595959"/>
                    </a:gs>
                    <a:gs pos="86000">
                      <a:srgbClr val="595959"/>
                    </a:gs>
                  </a:gsLst>
                  <a:lin ang="5400000" scaled="0"/>
                </a:gradFill>
                <a:latin typeface="Segoe UI Light" pitchFamily="34" charset="0"/>
              </a:rPr>
              <a:t> – specifies the location </a:t>
            </a:r>
            <a:r>
              <a:rPr lang="en-US" sz="3200" spc="-100" dirty="0" smtClean="0">
                <a:gradFill>
                  <a:gsLst>
                    <a:gs pos="0">
                      <a:srgbClr val="595959"/>
                    </a:gs>
                    <a:gs pos="86000">
                      <a:srgbClr val="595959"/>
                    </a:gs>
                  </a:gsLst>
                  <a:lin ang="5400000" scaled="0"/>
                </a:gradFill>
                <a:latin typeface="Segoe UI Light" pitchFamily="34" charset="0"/>
              </a:rPr>
              <a:t/>
            </a:r>
            <a:br>
              <a:rPr lang="en-US" sz="3200" spc="-100" dirty="0" smtClean="0">
                <a:gradFill>
                  <a:gsLst>
                    <a:gs pos="0">
                      <a:srgbClr val="595959"/>
                    </a:gs>
                    <a:gs pos="86000">
                      <a:srgbClr val="595959"/>
                    </a:gs>
                  </a:gsLst>
                  <a:lin ang="5400000" scaled="0"/>
                </a:gradFill>
                <a:latin typeface="Segoe UI Light" pitchFamily="34" charset="0"/>
              </a:rPr>
            </a:br>
            <a:r>
              <a:rPr lang="en-US" sz="3200" spc="-100" dirty="0" smtClean="0">
                <a:gradFill>
                  <a:gsLst>
                    <a:gs pos="0">
                      <a:srgbClr val="595959"/>
                    </a:gs>
                    <a:gs pos="86000">
                      <a:srgbClr val="595959"/>
                    </a:gs>
                  </a:gsLst>
                  <a:lin ang="5400000" scaled="0"/>
                </a:gradFill>
                <a:latin typeface="Segoe UI Light" pitchFamily="34" charset="0"/>
              </a:rPr>
              <a:t>to </a:t>
            </a:r>
            <a:r>
              <a:rPr lang="en-US" sz="3200" spc="-100" dirty="0">
                <a:gradFill>
                  <a:gsLst>
                    <a:gs pos="0">
                      <a:srgbClr val="595959"/>
                    </a:gs>
                    <a:gs pos="86000">
                      <a:srgbClr val="595959"/>
                    </a:gs>
                  </a:gsLst>
                  <a:lin ang="5400000" scaled="0"/>
                </a:gradFill>
                <a:latin typeface="Segoe UI Light" pitchFamily="34" charset="0"/>
              </a:rPr>
              <a:t>pull the source file</a:t>
            </a:r>
          </a:p>
          <a:p>
            <a:pPr marL="3175" defTabSz="914363">
              <a:lnSpc>
                <a:spcPct val="90000"/>
              </a:lnSpc>
              <a:spcAft>
                <a:spcPts val="900"/>
              </a:spcAft>
              <a:buSzPct val="80000"/>
              <a:buFont typeface="Arial" pitchFamily="34" charset="0"/>
              <a:buNone/>
            </a:pPr>
            <a:r>
              <a:rPr lang="en-US" sz="3200" b="1" spc="-100" dirty="0" err="1">
                <a:solidFill>
                  <a:schemeClr val="accent2"/>
                </a:solidFill>
              </a:rPr>
              <a:t>autoplay</a:t>
            </a:r>
            <a:r>
              <a:rPr lang="en-US" sz="3200" spc="-100" dirty="0">
                <a:gradFill>
                  <a:gsLst>
                    <a:gs pos="0">
                      <a:srgbClr val="595959"/>
                    </a:gs>
                    <a:gs pos="86000">
                      <a:srgbClr val="595959"/>
                    </a:gs>
                  </a:gsLst>
                  <a:lin ang="5400000" scaled="0"/>
                </a:gradFill>
                <a:latin typeface="Segoe UI Light" pitchFamily="34" charset="0"/>
              </a:rPr>
              <a:t> – if present starts </a:t>
            </a:r>
            <a:r>
              <a:rPr lang="en-US" sz="3200" spc="-100" dirty="0" smtClean="0">
                <a:gradFill>
                  <a:gsLst>
                    <a:gs pos="0">
                      <a:srgbClr val="595959"/>
                    </a:gs>
                    <a:gs pos="86000">
                      <a:srgbClr val="595959"/>
                    </a:gs>
                  </a:gsLst>
                  <a:lin ang="5400000" scaled="0"/>
                </a:gradFill>
                <a:latin typeface="Segoe UI Light" pitchFamily="34" charset="0"/>
              </a:rPr>
              <a:t/>
            </a:r>
            <a:br>
              <a:rPr lang="en-US" sz="3200" spc="-100" dirty="0" smtClean="0">
                <a:gradFill>
                  <a:gsLst>
                    <a:gs pos="0">
                      <a:srgbClr val="595959"/>
                    </a:gs>
                    <a:gs pos="86000">
                      <a:srgbClr val="595959"/>
                    </a:gs>
                  </a:gsLst>
                  <a:lin ang="5400000" scaled="0"/>
                </a:gradFill>
                <a:latin typeface="Segoe UI Light" pitchFamily="34" charset="0"/>
              </a:rPr>
            </a:br>
            <a:r>
              <a:rPr lang="en-US" sz="3200" spc="-100" dirty="0" smtClean="0">
                <a:gradFill>
                  <a:gsLst>
                    <a:gs pos="0">
                      <a:srgbClr val="595959"/>
                    </a:gs>
                    <a:gs pos="86000">
                      <a:srgbClr val="595959"/>
                    </a:gs>
                  </a:gsLst>
                  <a:lin ang="5400000" scaled="0"/>
                </a:gradFill>
                <a:latin typeface="Segoe UI Light" pitchFamily="34" charset="0"/>
              </a:rPr>
              <a:t>playing </a:t>
            </a:r>
            <a:r>
              <a:rPr lang="en-US" sz="3200" spc="-100" dirty="0">
                <a:gradFill>
                  <a:gsLst>
                    <a:gs pos="0">
                      <a:srgbClr val="595959"/>
                    </a:gs>
                    <a:gs pos="86000">
                      <a:srgbClr val="595959"/>
                    </a:gs>
                  </a:gsLst>
                  <a:lin ang="5400000" scaled="0"/>
                </a:gradFill>
                <a:latin typeface="Segoe UI Light" pitchFamily="34" charset="0"/>
              </a:rPr>
              <a:t>as soon as it’s ready</a:t>
            </a:r>
          </a:p>
          <a:p>
            <a:pPr marL="3175" defTabSz="914363">
              <a:lnSpc>
                <a:spcPct val="90000"/>
              </a:lnSpc>
              <a:spcAft>
                <a:spcPts val="900"/>
              </a:spcAft>
              <a:buSzPct val="80000"/>
              <a:buFont typeface="Arial" pitchFamily="34" charset="0"/>
              <a:buNone/>
            </a:pPr>
            <a:r>
              <a:rPr lang="en-US" sz="3200" b="1" spc="-100" dirty="0">
                <a:solidFill>
                  <a:schemeClr val="accent2"/>
                </a:solidFill>
              </a:rPr>
              <a:t>controls</a:t>
            </a:r>
            <a:r>
              <a:rPr lang="en-US" sz="3200" spc="-100" dirty="0">
                <a:gradFill>
                  <a:gsLst>
                    <a:gs pos="0">
                      <a:srgbClr val="595959"/>
                    </a:gs>
                    <a:gs pos="86000">
                      <a:srgbClr val="595959"/>
                    </a:gs>
                  </a:gsLst>
                  <a:lin ang="5400000" scaled="0"/>
                </a:gradFill>
                <a:latin typeface="Segoe UI Light" pitchFamily="34" charset="0"/>
              </a:rPr>
              <a:t> – if present </a:t>
            </a:r>
            <a:r>
              <a:rPr lang="en-US" sz="3200" spc="-100" dirty="0" smtClean="0">
                <a:gradFill>
                  <a:gsLst>
                    <a:gs pos="0">
                      <a:srgbClr val="595959"/>
                    </a:gs>
                    <a:gs pos="86000">
                      <a:srgbClr val="595959"/>
                    </a:gs>
                  </a:gsLst>
                  <a:lin ang="5400000" scaled="0"/>
                </a:gradFill>
                <a:latin typeface="Segoe UI Light" pitchFamily="34" charset="0"/>
              </a:rPr>
              <a:t/>
            </a:r>
            <a:br>
              <a:rPr lang="en-US" sz="3200" spc="-100" dirty="0" smtClean="0">
                <a:gradFill>
                  <a:gsLst>
                    <a:gs pos="0">
                      <a:srgbClr val="595959"/>
                    </a:gs>
                    <a:gs pos="86000">
                      <a:srgbClr val="595959"/>
                    </a:gs>
                  </a:gsLst>
                  <a:lin ang="5400000" scaled="0"/>
                </a:gradFill>
                <a:latin typeface="Segoe UI Light" pitchFamily="34" charset="0"/>
              </a:rPr>
            </a:br>
            <a:r>
              <a:rPr lang="en-US" sz="3200" spc="-100" dirty="0" smtClean="0">
                <a:gradFill>
                  <a:gsLst>
                    <a:gs pos="0">
                      <a:srgbClr val="595959"/>
                    </a:gs>
                    <a:gs pos="86000">
                      <a:srgbClr val="595959"/>
                    </a:gs>
                  </a:gsLst>
                  <a:lin ang="5400000" scaled="0"/>
                </a:gradFill>
                <a:latin typeface="Segoe UI Light" pitchFamily="34" charset="0"/>
              </a:rPr>
              <a:t>displays </a:t>
            </a:r>
            <a:r>
              <a:rPr lang="en-US" sz="3200" spc="-100" dirty="0">
                <a:gradFill>
                  <a:gsLst>
                    <a:gs pos="0">
                      <a:srgbClr val="595959"/>
                    </a:gs>
                    <a:gs pos="86000">
                      <a:srgbClr val="595959"/>
                    </a:gs>
                  </a:gsLst>
                  <a:lin ang="5400000" scaled="0"/>
                </a:gradFill>
                <a:latin typeface="Segoe UI Light" pitchFamily="34" charset="0"/>
              </a:rPr>
              <a:t>controls</a:t>
            </a:r>
          </a:p>
          <a:p>
            <a:pPr marL="3175" defTabSz="914363">
              <a:lnSpc>
                <a:spcPct val="90000"/>
              </a:lnSpc>
              <a:spcAft>
                <a:spcPts val="900"/>
              </a:spcAft>
              <a:buSzPct val="80000"/>
              <a:buFont typeface="Arial" pitchFamily="34" charset="0"/>
              <a:buNone/>
            </a:pPr>
            <a:r>
              <a:rPr lang="en-US" sz="3200" b="1" spc="-100" dirty="0">
                <a:solidFill>
                  <a:schemeClr val="accent2"/>
                </a:solidFill>
              </a:rPr>
              <a:t>preload</a:t>
            </a:r>
            <a:r>
              <a:rPr lang="en-US" sz="3200" spc="-100" dirty="0">
                <a:gradFill>
                  <a:gsLst>
                    <a:gs pos="0">
                      <a:srgbClr val="595959"/>
                    </a:gs>
                    <a:gs pos="86000">
                      <a:srgbClr val="595959"/>
                    </a:gs>
                  </a:gsLst>
                  <a:lin ang="5400000" scaled="0"/>
                </a:gradFill>
                <a:latin typeface="Segoe UI Light" pitchFamily="34" charset="0"/>
              </a:rPr>
              <a:t> – if present </a:t>
            </a:r>
            <a:r>
              <a:rPr lang="en-US" sz="3200" spc="-100" dirty="0" smtClean="0">
                <a:gradFill>
                  <a:gsLst>
                    <a:gs pos="0">
                      <a:srgbClr val="595959"/>
                    </a:gs>
                    <a:gs pos="86000">
                      <a:srgbClr val="595959"/>
                    </a:gs>
                  </a:gsLst>
                  <a:lin ang="5400000" scaled="0"/>
                </a:gradFill>
                <a:latin typeface="Segoe UI Light" pitchFamily="34" charset="0"/>
              </a:rPr>
              <a:t/>
            </a:r>
            <a:br>
              <a:rPr lang="en-US" sz="3200" spc="-100" dirty="0" smtClean="0">
                <a:gradFill>
                  <a:gsLst>
                    <a:gs pos="0">
                      <a:srgbClr val="595959"/>
                    </a:gs>
                    <a:gs pos="86000">
                      <a:srgbClr val="595959"/>
                    </a:gs>
                  </a:gsLst>
                  <a:lin ang="5400000" scaled="0"/>
                </a:gradFill>
                <a:latin typeface="Segoe UI Light" pitchFamily="34" charset="0"/>
              </a:rPr>
            </a:br>
            <a:r>
              <a:rPr lang="en-US" sz="3200" spc="-100" dirty="0" smtClean="0">
                <a:gradFill>
                  <a:gsLst>
                    <a:gs pos="0">
                      <a:srgbClr val="595959"/>
                    </a:gs>
                    <a:gs pos="86000">
                      <a:srgbClr val="595959"/>
                    </a:gs>
                  </a:gsLst>
                  <a:lin ang="5400000" scaled="0"/>
                </a:gradFill>
                <a:latin typeface="Segoe UI Light" pitchFamily="34" charset="0"/>
              </a:rPr>
              <a:t>loads source </a:t>
            </a:r>
            <a:r>
              <a:rPr lang="en-US" sz="3200" spc="-100" dirty="0">
                <a:gradFill>
                  <a:gsLst>
                    <a:gs pos="0">
                      <a:srgbClr val="595959"/>
                    </a:gs>
                    <a:gs pos="86000">
                      <a:srgbClr val="595959"/>
                    </a:gs>
                  </a:gsLst>
                  <a:lin ang="5400000" scaled="0"/>
                </a:gradFill>
                <a:latin typeface="Segoe UI Light" pitchFamily="34" charset="0"/>
              </a:rPr>
              <a:t>at page load</a:t>
            </a:r>
          </a:p>
        </p:txBody>
      </p:sp>
    </p:spTree>
    <p:extLst>
      <p:ext uri="{BB962C8B-B14F-4D97-AF65-F5344CB8AC3E}">
        <p14:creationId xmlns:p14="http://schemas.microsoft.com/office/powerpoint/2010/main" val="1187199956"/>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68280070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7677"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ctrTitle"/>
            <p:custDataLst>
              <p:tags r:id="rId3"/>
            </p:custDataLst>
          </p:nvPr>
        </p:nvSpPr>
        <p:spPr/>
        <p:txBody>
          <a:bodyPr/>
          <a:lstStyle/>
          <a:p>
            <a:r>
              <a:rPr lang="en-US" dirty="0" smtClean="0"/>
              <a:t>HTML5</a:t>
            </a:r>
            <a:endParaRPr lang="en-US" dirty="0"/>
          </a:p>
        </p:txBody>
      </p:sp>
      <p:sp>
        <p:nvSpPr>
          <p:cNvPr id="7" name="Subtitle 6"/>
          <p:cNvSpPr>
            <a:spLocks noGrp="1"/>
          </p:cNvSpPr>
          <p:nvPr>
            <p:ph type="subTitle" idx="1"/>
          </p:nvPr>
        </p:nvSpPr>
        <p:spPr/>
        <p:txBody>
          <a:bodyPr/>
          <a:lstStyle/>
          <a:p>
            <a:r>
              <a:rPr lang="en-US" dirty="0" smtClean="0"/>
              <a:t>New markup features</a:t>
            </a:r>
            <a:endParaRPr lang="en-US" dirty="0"/>
          </a:p>
        </p:txBody>
      </p:sp>
      <p:sp>
        <p:nvSpPr>
          <p:cNvPr id="6" name="Text Placeholder 5"/>
          <p:cNvSpPr>
            <a:spLocks noGrp="1"/>
          </p:cNvSpPr>
          <p:nvPr>
            <p:ph type="body" sz="quarter" idx="10"/>
          </p:nvPr>
        </p:nvSpPr>
        <p:spPr/>
        <p:txBody>
          <a:bodyPr/>
          <a:lstStyle/>
          <a:p>
            <a:r>
              <a:rPr lang="en-US" smtClean="0"/>
              <a:t>demo</a:t>
            </a:r>
            <a:endParaRPr lang="en-US" dirty="0"/>
          </a:p>
        </p:txBody>
      </p:sp>
    </p:spTree>
    <p:extLst>
      <p:ext uri="{BB962C8B-B14F-4D97-AF65-F5344CB8AC3E}">
        <p14:creationId xmlns:p14="http://schemas.microsoft.com/office/powerpoint/2010/main" val="3649790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Scalable Vector Graphics (SVG)</a:t>
            </a:r>
          </a:p>
        </p:txBody>
      </p:sp>
      <p:sp>
        <p:nvSpPr>
          <p:cNvPr id="18" name="Text Placeholder 17"/>
          <p:cNvSpPr>
            <a:spLocks noGrp="1"/>
          </p:cNvSpPr>
          <p:nvPr>
            <p:ph type="body" sz="quarter" idx="10"/>
          </p:nvPr>
        </p:nvSpPr>
        <p:spPr>
          <a:xfrm>
            <a:off x="519112" y="1141413"/>
            <a:ext cx="11149013" cy="4949047"/>
          </a:xfrm>
        </p:spPr>
        <p:txBody>
          <a:bodyPr/>
          <a:lstStyle/>
          <a:p>
            <a:r>
              <a:rPr lang="en-US" sz="3600" dirty="0">
                <a:solidFill>
                  <a:schemeClr val="accent2">
                    <a:alpha val="99000"/>
                  </a:schemeClr>
                </a:solidFill>
              </a:rPr>
              <a:t>Create and draw 2D vector graphics using XML</a:t>
            </a:r>
          </a:p>
          <a:p>
            <a:r>
              <a:rPr lang="en-US" sz="3600" dirty="0"/>
              <a:t>Vector images are composed </a:t>
            </a:r>
            <a:r>
              <a:rPr lang="en-US" sz="3600" dirty="0" smtClean="0"/>
              <a:t/>
            </a:r>
            <a:br>
              <a:rPr lang="en-US" sz="3600" dirty="0" smtClean="0"/>
            </a:br>
            <a:r>
              <a:rPr lang="en-US" sz="3600" dirty="0" smtClean="0"/>
              <a:t>of shapes </a:t>
            </a:r>
            <a:r>
              <a:rPr lang="en-US" sz="3600" dirty="0"/>
              <a:t>instead </a:t>
            </a:r>
            <a:r>
              <a:rPr lang="en-US" sz="3600" dirty="0" smtClean="0"/>
              <a:t>of </a:t>
            </a:r>
            <a:r>
              <a:rPr lang="en-US" sz="3600" dirty="0"/>
              <a:t>pixels</a:t>
            </a:r>
          </a:p>
          <a:p>
            <a:r>
              <a:rPr lang="en-US" sz="3600" dirty="0">
                <a:solidFill>
                  <a:schemeClr val="accent2">
                    <a:alpha val="99000"/>
                  </a:schemeClr>
                </a:solidFill>
              </a:rPr>
              <a:t>Based on the SVG 1.1 2nd </a:t>
            </a:r>
            <a:r>
              <a:rPr lang="en-US" sz="3600" dirty="0" smtClean="0">
                <a:solidFill>
                  <a:schemeClr val="accent2">
                    <a:alpha val="99000"/>
                  </a:schemeClr>
                </a:solidFill>
              </a:rPr>
              <a:t/>
            </a:r>
            <a:br>
              <a:rPr lang="en-US" sz="3600" dirty="0" smtClean="0">
                <a:solidFill>
                  <a:schemeClr val="accent2">
                    <a:alpha val="99000"/>
                  </a:schemeClr>
                </a:solidFill>
              </a:rPr>
            </a:br>
            <a:r>
              <a:rPr lang="en-US" sz="3600" dirty="0" smtClean="0">
                <a:solidFill>
                  <a:schemeClr val="accent2">
                    <a:alpha val="99000"/>
                  </a:schemeClr>
                </a:solidFill>
              </a:rPr>
              <a:t>Edition </a:t>
            </a:r>
            <a:r>
              <a:rPr lang="en-US" sz="3600" dirty="0">
                <a:solidFill>
                  <a:schemeClr val="accent2">
                    <a:alpha val="99000"/>
                  </a:schemeClr>
                </a:solidFill>
              </a:rPr>
              <a:t>Full specification</a:t>
            </a:r>
          </a:p>
          <a:p>
            <a:r>
              <a:rPr lang="en-US" sz="3600" dirty="0" smtClean="0"/>
              <a:t>Full </a:t>
            </a:r>
            <a:r>
              <a:rPr lang="en-US" sz="3600" dirty="0"/>
              <a:t>DOM access to SVG elements</a:t>
            </a:r>
          </a:p>
          <a:p>
            <a:r>
              <a:rPr lang="en-US" sz="3600" dirty="0">
                <a:solidFill>
                  <a:schemeClr val="accent2">
                    <a:alpha val="99000"/>
                  </a:schemeClr>
                </a:solidFill>
              </a:rPr>
              <a:t>Document structure, scripting, styling, paths, </a:t>
            </a:r>
            <a:r>
              <a:rPr lang="en-US" sz="3600" dirty="0" smtClean="0">
                <a:solidFill>
                  <a:schemeClr val="accent2">
                    <a:alpha val="99000"/>
                  </a:schemeClr>
                </a:solidFill>
              </a:rPr>
              <a:t/>
            </a:r>
            <a:br>
              <a:rPr lang="en-US" sz="3600" dirty="0" smtClean="0">
                <a:solidFill>
                  <a:schemeClr val="accent2">
                    <a:alpha val="99000"/>
                  </a:schemeClr>
                </a:solidFill>
              </a:rPr>
            </a:br>
            <a:r>
              <a:rPr lang="en-US" sz="3600" dirty="0" smtClean="0">
                <a:solidFill>
                  <a:schemeClr val="accent2">
                    <a:alpha val="99000"/>
                  </a:schemeClr>
                </a:solidFill>
              </a:rPr>
              <a:t>shapes</a:t>
            </a:r>
            <a:r>
              <a:rPr lang="en-US" sz="3600" dirty="0">
                <a:solidFill>
                  <a:schemeClr val="accent2">
                    <a:alpha val="99000"/>
                  </a:schemeClr>
                </a:solidFill>
              </a:rPr>
              <a:t>, colors, transforms, gradients, patterns, </a:t>
            </a:r>
            <a:r>
              <a:rPr lang="en-US" sz="3600" dirty="0" smtClean="0">
                <a:solidFill>
                  <a:schemeClr val="accent2">
                    <a:alpha val="99000"/>
                  </a:schemeClr>
                </a:solidFill>
              </a:rPr>
              <a:t/>
            </a:r>
            <a:br>
              <a:rPr lang="en-US" sz="3600" dirty="0" smtClean="0">
                <a:solidFill>
                  <a:schemeClr val="accent2">
                    <a:alpha val="99000"/>
                  </a:schemeClr>
                </a:solidFill>
              </a:rPr>
            </a:br>
            <a:r>
              <a:rPr lang="en-US" sz="3600" dirty="0" smtClean="0">
                <a:solidFill>
                  <a:schemeClr val="accent2">
                    <a:alpha val="99000"/>
                  </a:schemeClr>
                </a:solidFill>
              </a:rPr>
              <a:t>masking</a:t>
            </a:r>
            <a:r>
              <a:rPr lang="en-US" sz="3600" dirty="0">
                <a:solidFill>
                  <a:schemeClr val="accent2">
                    <a:alpha val="99000"/>
                  </a:schemeClr>
                </a:solidFill>
              </a:rPr>
              <a:t>, clipping, markers, linking and views</a:t>
            </a:r>
          </a:p>
        </p:txBody>
      </p:sp>
      <p:sp>
        <p:nvSpPr>
          <p:cNvPr id="4" name="Freeform 22"/>
          <p:cNvSpPr>
            <a:spLocks noEditPoints="1"/>
          </p:cNvSpPr>
          <p:nvPr/>
        </p:nvSpPr>
        <p:spPr bwMode="black">
          <a:xfrm>
            <a:off x="8527477" y="1695450"/>
            <a:ext cx="3140648" cy="3307780"/>
          </a:xfrm>
          <a:custGeom>
            <a:avLst/>
            <a:gdLst>
              <a:gd name="T0" fmla="*/ 97 w 285"/>
              <a:gd name="T1" fmla="*/ 270 h 300"/>
              <a:gd name="T2" fmla="*/ 155 w 285"/>
              <a:gd name="T3" fmla="*/ 255 h 300"/>
              <a:gd name="T4" fmla="*/ 180 w 285"/>
              <a:gd name="T5" fmla="*/ 300 h 300"/>
              <a:gd name="T6" fmla="*/ 92 w 285"/>
              <a:gd name="T7" fmla="*/ 177 h 300"/>
              <a:gd name="T8" fmla="*/ 111 w 285"/>
              <a:gd name="T9" fmla="*/ 240 h 300"/>
              <a:gd name="T10" fmla="*/ 170 w 285"/>
              <a:gd name="T11" fmla="*/ 225 h 300"/>
              <a:gd name="T12" fmla="*/ 144 w 285"/>
              <a:gd name="T13" fmla="*/ 123 h 300"/>
              <a:gd name="T14" fmla="*/ 136 w 285"/>
              <a:gd name="T15" fmla="*/ 120 h 300"/>
              <a:gd name="T16" fmla="*/ 144 w 285"/>
              <a:gd name="T17" fmla="*/ 180 h 300"/>
              <a:gd name="T18" fmla="*/ 121 w 285"/>
              <a:gd name="T19" fmla="*/ 180 h 300"/>
              <a:gd name="T20" fmla="*/ 129 w 285"/>
              <a:gd name="T21" fmla="*/ 120 h 300"/>
              <a:gd name="T22" fmla="*/ 121 w 285"/>
              <a:gd name="T23" fmla="*/ 123 h 300"/>
              <a:gd name="T24" fmla="*/ 267 w 285"/>
              <a:gd name="T25" fmla="*/ 27 h 300"/>
              <a:gd name="T26" fmla="*/ 285 w 285"/>
              <a:gd name="T27" fmla="*/ 0 h 300"/>
              <a:gd name="T28" fmla="*/ 258 w 285"/>
              <a:gd name="T29" fmla="*/ 11 h 300"/>
              <a:gd name="T30" fmla="*/ 123 w 285"/>
              <a:gd name="T31" fmla="*/ 88 h 300"/>
              <a:gd name="T32" fmla="*/ 28 w 285"/>
              <a:gd name="T33" fmla="*/ 44 h 300"/>
              <a:gd name="T34" fmla="*/ 0 w 285"/>
              <a:gd name="T35" fmla="*/ 71 h 300"/>
              <a:gd name="T36" fmla="*/ 121 w 285"/>
              <a:gd name="T37" fmla="*/ 106 h 300"/>
              <a:gd name="T38" fmla="*/ 148 w 285"/>
              <a:gd name="T39" fmla="*/ 115 h 300"/>
              <a:gd name="T40" fmla="*/ 267 w 285"/>
              <a:gd name="T41" fmla="*/ 27 h 300"/>
              <a:gd name="T42" fmla="*/ 148 w 285"/>
              <a:gd name="T43" fmla="*/ 95 h 300"/>
              <a:gd name="T44" fmla="*/ 258 w 285"/>
              <a:gd name="T45" fmla="*/ 19 h 300"/>
              <a:gd name="T46" fmla="*/ 121 w 285"/>
              <a:gd name="T47" fmla="*/ 94 h 300"/>
              <a:gd name="T48" fmla="*/ 28 w 285"/>
              <a:gd name="T49" fmla="*/ 65 h 300"/>
              <a:gd name="T50" fmla="*/ 121 w 285"/>
              <a:gd name="T51" fmla="*/ 94 h 300"/>
              <a:gd name="T52" fmla="*/ 21 w 285"/>
              <a:gd name="T53" fmla="*/ 50 h 300"/>
              <a:gd name="T54" fmla="*/ 6 w 285"/>
              <a:gd name="T55" fmla="*/ 65 h 300"/>
              <a:gd name="T56" fmla="*/ 142 w 285"/>
              <a:gd name="T57" fmla="*/ 109 h 300"/>
              <a:gd name="T58" fmla="*/ 127 w 285"/>
              <a:gd name="T59" fmla="*/ 94 h 300"/>
              <a:gd name="T60" fmla="*/ 142 w 285"/>
              <a:gd name="T61" fmla="*/ 109 h 300"/>
              <a:gd name="T62" fmla="*/ 264 w 285"/>
              <a:gd name="T63" fmla="*/ 21 h 300"/>
              <a:gd name="T64" fmla="*/ 279 w 285"/>
              <a:gd name="T65" fmla="*/ 6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5" h="300">
                <a:moveTo>
                  <a:pt x="89" y="300"/>
                </a:moveTo>
                <a:cubicBezTo>
                  <a:pt x="97" y="270"/>
                  <a:pt x="97" y="270"/>
                  <a:pt x="97" y="270"/>
                </a:cubicBezTo>
                <a:cubicBezTo>
                  <a:pt x="97" y="261"/>
                  <a:pt x="105" y="255"/>
                  <a:pt x="113" y="255"/>
                </a:cubicBezTo>
                <a:cubicBezTo>
                  <a:pt x="155" y="255"/>
                  <a:pt x="155" y="255"/>
                  <a:pt x="155" y="255"/>
                </a:cubicBezTo>
                <a:cubicBezTo>
                  <a:pt x="164" y="255"/>
                  <a:pt x="171" y="261"/>
                  <a:pt x="172" y="270"/>
                </a:cubicBezTo>
                <a:cubicBezTo>
                  <a:pt x="180" y="300"/>
                  <a:pt x="180" y="300"/>
                  <a:pt x="180" y="300"/>
                </a:cubicBezTo>
                <a:lnTo>
                  <a:pt x="89" y="300"/>
                </a:lnTo>
                <a:close/>
                <a:moveTo>
                  <a:pt x="92" y="177"/>
                </a:moveTo>
                <a:cubicBezTo>
                  <a:pt x="95" y="225"/>
                  <a:pt x="95" y="225"/>
                  <a:pt x="95" y="225"/>
                </a:cubicBezTo>
                <a:cubicBezTo>
                  <a:pt x="96" y="233"/>
                  <a:pt x="103" y="240"/>
                  <a:pt x="111" y="240"/>
                </a:cubicBezTo>
                <a:cubicBezTo>
                  <a:pt x="154" y="240"/>
                  <a:pt x="154" y="240"/>
                  <a:pt x="154" y="240"/>
                </a:cubicBezTo>
                <a:cubicBezTo>
                  <a:pt x="162" y="240"/>
                  <a:pt x="169" y="233"/>
                  <a:pt x="170" y="225"/>
                </a:cubicBezTo>
                <a:cubicBezTo>
                  <a:pt x="174" y="177"/>
                  <a:pt x="174" y="177"/>
                  <a:pt x="174" y="177"/>
                </a:cubicBezTo>
                <a:cubicBezTo>
                  <a:pt x="156" y="166"/>
                  <a:pt x="144" y="146"/>
                  <a:pt x="144" y="123"/>
                </a:cubicBezTo>
                <a:cubicBezTo>
                  <a:pt x="144" y="122"/>
                  <a:pt x="144" y="121"/>
                  <a:pt x="144" y="120"/>
                </a:cubicBezTo>
                <a:cubicBezTo>
                  <a:pt x="136" y="120"/>
                  <a:pt x="136" y="120"/>
                  <a:pt x="136" y="120"/>
                </a:cubicBezTo>
                <a:cubicBezTo>
                  <a:pt x="136" y="173"/>
                  <a:pt x="136" y="173"/>
                  <a:pt x="136" y="173"/>
                </a:cubicBezTo>
                <a:cubicBezTo>
                  <a:pt x="141" y="174"/>
                  <a:pt x="144" y="176"/>
                  <a:pt x="144" y="180"/>
                </a:cubicBezTo>
                <a:cubicBezTo>
                  <a:pt x="144" y="184"/>
                  <a:pt x="139" y="187"/>
                  <a:pt x="133" y="187"/>
                </a:cubicBezTo>
                <a:cubicBezTo>
                  <a:pt x="126" y="187"/>
                  <a:pt x="121" y="184"/>
                  <a:pt x="121" y="180"/>
                </a:cubicBezTo>
                <a:cubicBezTo>
                  <a:pt x="121" y="176"/>
                  <a:pt x="124" y="174"/>
                  <a:pt x="129" y="173"/>
                </a:cubicBezTo>
                <a:cubicBezTo>
                  <a:pt x="129" y="120"/>
                  <a:pt x="129" y="120"/>
                  <a:pt x="129" y="120"/>
                </a:cubicBezTo>
                <a:cubicBezTo>
                  <a:pt x="121" y="120"/>
                  <a:pt x="121" y="120"/>
                  <a:pt x="121" y="120"/>
                </a:cubicBezTo>
                <a:cubicBezTo>
                  <a:pt x="121" y="121"/>
                  <a:pt x="121" y="122"/>
                  <a:pt x="121" y="123"/>
                </a:cubicBezTo>
                <a:cubicBezTo>
                  <a:pt x="121" y="146"/>
                  <a:pt x="109" y="166"/>
                  <a:pt x="92" y="177"/>
                </a:cubicBezTo>
                <a:close/>
                <a:moveTo>
                  <a:pt x="267" y="27"/>
                </a:moveTo>
                <a:cubicBezTo>
                  <a:pt x="285" y="27"/>
                  <a:pt x="285" y="27"/>
                  <a:pt x="285" y="27"/>
                </a:cubicBezTo>
                <a:cubicBezTo>
                  <a:pt x="285" y="0"/>
                  <a:pt x="285" y="0"/>
                  <a:pt x="285" y="0"/>
                </a:cubicBezTo>
                <a:cubicBezTo>
                  <a:pt x="258" y="0"/>
                  <a:pt x="258" y="0"/>
                  <a:pt x="258" y="0"/>
                </a:cubicBezTo>
                <a:cubicBezTo>
                  <a:pt x="258" y="11"/>
                  <a:pt x="258" y="11"/>
                  <a:pt x="258" y="11"/>
                </a:cubicBezTo>
                <a:cubicBezTo>
                  <a:pt x="138" y="88"/>
                  <a:pt x="138" y="88"/>
                  <a:pt x="138" y="88"/>
                </a:cubicBezTo>
                <a:cubicBezTo>
                  <a:pt x="123" y="88"/>
                  <a:pt x="123" y="88"/>
                  <a:pt x="123" y="88"/>
                </a:cubicBezTo>
                <a:cubicBezTo>
                  <a:pt x="28" y="53"/>
                  <a:pt x="28" y="53"/>
                  <a:pt x="28" y="53"/>
                </a:cubicBezTo>
                <a:cubicBezTo>
                  <a:pt x="28" y="44"/>
                  <a:pt x="28" y="44"/>
                  <a:pt x="28" y="44"/>
                </a:cubicBezTo>
                <a:cubicBezTo>
                  <a:pt x="0" y="44"/>
                  <a:pt x="0" y="44"/>
                  <a:pt x="0" y="44"/>
                </a:cubicBezTo>
                <a:cubicBezTo>
                  <a:pt x="0" y="71"/>
                  <a:pt x="0" y="71"/>
                  <a:pt x="0" y="71"/>
                </a:cubicBezTo>
                <a:cubicBezTo>
                  <a:pt x="25" y="71"/>
                  <a:pt x="25" y="71"/>
                  <a:pt x="25" y="71"/>
                </a:cubicBezTo>
                <a:cubicBezTo>
                  <a:pt x="121" y="106"/>
                  <a:pt x="121" y="106"/>
                  <a:pt x="121" y="106"/>
                </a:cubicBezTo>
                <a:cubicBezTo>
                  <a:pt x="121" y="115"/>
                  <a:pt x="121" y="115"/>
                  <a:pt x="121" y="115"/>
                </a:cubicBezTo>
                <a:cubicBezTo>
                  <a:pt x="148" y="115"/>
                  <a:pt x="148" y="115"/>
                  <a:pt x="148" y="115"/>
                </a:cubicBezTo>
                <a:cubicBezTo>
                  <a:pt x="148" y="103"/>
                  <a:pt x="148" y="103"/>
                  <a:pt x="148" y="103"/>
                </a:cubicBezTo>
                <a:lnTo>
                  <a:pt x="267" y="27"/>
                </a:lnTo>
                <a:close/>
                <a:moveTo>
                  <a:pt x="258" y="25"/>
                </a:moveTo>
                <a:cubicBezTo>
                  <a:pt x="148" y="95"/>
                  <a:pt x="148" y="95"/>
                  <a:pt x="148" y="95"/>
                </a:cubicBezTo>
                <a:cubicBezTo>
                  <a:pt x="148" y="90"/>
                  <a:pt x="148" y="90"/>
                  <a:pt x="148" y="90"/>
                </a:cubicBezTo>
                <a:cubicBezTo>
                  <a:pt x="258" y="19"/>
                  <a:pt x="258" y="19"/>
                  <a:pt x="258" y="19"/>
                </a:cubicBezTo>
                <a:lnTo>
                  <a:pt x="258" y="25"/>
                </a:lnTo>
                <a:close/>
                <a:moveTo>
                  <a:pt x="121" y="94"/>
                </a:moveTo>
                <a:cubicBezTo>
                  <a:pt x="121" y="99"/>
                  <a:pt x="121" y="99"/>
                  <a:pt x="121" y="99"/>
                </a:cubicBezTo>
                <a:cubicBezTo>
                  <a:pt x="28" y="65"/>
                  <a:pt x="28" y="65"/>
                  <a:pt x="28" y="65"/>
                </a:cubicBezTo>
                <a:cubicBezTo>
                  <a:pt x="28" y="60"/>
                  <a:pt x="28" y="60"/>
                  <a:pt x="28" y="60"/>
                </a:cubicBezTo>
                <a:lnTo>
                  <a:pt x="121" y="94"/>
                </a:lnTo>
                <a:close/>
                <a:moveTo>
                  <a:pt x="6" y="50"/>
                </a:moveTo>
                <a:cubicBezTo>
                  <a:pt x="21" y="50"/>
                  <a:pt x="21" y="50"/>
                  <a:pt x="21" y="50"/>
                </a:cubicBezTo>
                <a:cubicBezTo>
                  <a:pt x="21" y="65"/>
                  <a:pt x="21" y="65"/>
                  <a:pt x="21" y="65"/>
                </a:cubicBezTo>
                <a:cubicBezTo>
                  <a:pt x="6" y="65"/>
                  <a:pt x="6" y="65"/>
                  <a:pt x="6" y="65"/>
                </a:cubicBezTo>
                <a:lnTo>
                  <a:pt x="6" y="50"/>
                </a:lnTo>
                <a:close/>
                <a:moveTo>
                  <a:pt x="142" y="109"/>
                </a:moveTo>
                <a:cubicBezTo>
                  <a:pt x="127" y="109"/>
                  <a:pt x="127" y="109"/>
                  <a:pt x="127" y="109"/>
                </a:cubicBezTo>
                <a:cubicBezTo>
                  <a:pt x="127" y="94"/>
                  <a:pt x="127" y="94"/>
                  <a:pt x="127" y="94"/>
                </a:cubicBezTo>
                <a:cubicBezTo>
                  <a:pt x="142" y="94"/>
                  <a:pt x="142" y="94"/>
                  <a:pt x="142" y="94"/>
                </a:cubicBezTo>
                <a:lnTo>
                  <a:pt x="142" y="109"/>
                </a:lnTo>
                <a:close/>
                <a:moveTo>
                  <a:pt x="279" y="21"/>
                </a:moveTo>
                <a:cubicBezTo>
                  <a:pt x="264" y="21"/>
                  <a:pt x="264" y="21"/>
                  <a:pt x="264" y="21"/>
                </a:cubicBezTo>
                <a:cubicBezTo>
                  <a:pt x="264" y="6"/>
                  <a:pt x="264" y="6"/>
                  <a:pt x="264" y="6"/>
                </a:cubicBezTo>
                <a:cubicBezTo>
                  <a:pt x="279" y="6"/>
                  <a:pt x="279" y="6"/>
                  <a:pt x="279" y="6"/>
                </a:cubicBezTo>
                <a:lnTo>
                  <a:pt x="279" y="21"/>
                </a:lnTo>
                <a:close/>
              </a:path>
            </a:pathLst>
          </a:custGeom>
          <a:solidFill>
            <a:schemeClr val="accent4"/>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2" name="Rectangle 1"/>
          <p:cNvSpPr/>
          <p:nvPr/>
        </p:nvSpPr>
        <p:spPr bwMode="auto">
          <a:xfrm>
            <a:off x="9508518" y="5003230"/>
            <a:ext cx="1002319" cy="185477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70275518"/>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SVG Code Example</a:t>
            </a:r>
            <a:endParaRPr lang="en-US" dirty="0"/>
          </a:p>
        </p:txBody>
      </p:sp>
      <p:sp>
        <p:nvSpPr>
          <p:cNvPr id="18" name="Text Placeholder 17"/>
          <p:cNvSpPr>
            <a:spLocks noGrp="1"/>
          </p:cNvSpPr>
          <p:nvPr>
            <p:ph type="body" sz="quarter" idx="10"/>
          </p:nvPr>
        </p:nvSpPr>
        <p:spPr>
          <a:xfrm>
            <a:off x="519112" y="1141413"/>
            <a:ext cx="11149013" cy="2331407"/>
          </a:xfrm>
        </p:spPr>
        <p:txBody>
          <a:bodyPr/>
          <a:lstStyle/>
          <a:p>
            <a:r>
              <a:rPr lang="en-US" dirty="0">
                <a:solidFill>
                  <a:schemeClr val="accent2">
                    <a:alpha val="99000"/>
                  </a:schemeClr>
                </a:solidFill>
              </a:rPr>
              <a:t>A block element that allows developers to draw 2d graphics using JavaScript</a:t>
            </a:r>
          </a:p>
          <a:p>
            <a:r>
              <a:rPr lang="en-US" dirty="0"/>
              <a:t>Methods for drawing include: </a:t>
            </a:r>
            <a:r>
              <a:rPr lang="en-US" dirty="0" smtClean="0"/>
              <a:t/>
            </a:r>
            <a:br>
              <a:rPr lang="en-US" dirty="0" smtClean="0"/>
            </a:br>
            <a:r>
              <a:rPr lang="en-US" b="1" dirty="0" smtClean="0"/>
              <a:t>paths</a:t>
            </a:r>
            <a:r>
              <a:rPr lang="en-US" b="1" dirty="0"/>
              <a:t>, boxes, circles, </a:t>
            </a:r>
            <a:r>
              <a:rPr lang="en-US" b="1" dirty="0" smtClean="0"/>
              <a:t>text </a:t>
            </a:r>
            <a:r>
              <a:rPr lang="en-US" b="1" dirty="0"/>
              <a:t>and rasterized images</a:t>
            </a:r>
          </a:p>
        </p:txBody>
      </p:sp>
      <p:sp>
        <p:nvSpPr>
          <p:cNvPr id="28" name="Rectangle 27"/>
          <p:cNvSpPr/>
          <p:nvPr/>
        </p:nvSpPr>
        <p:spPr bwMode="auto">
          <a:xfrm>
            <a:off x="517525" y="4128016"/>
            <a:ext cx="9441287" cy="1615044"/>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a:solidFill>
                  <a:schemeClr val="bg1">
                    <a:alpha val="99000"/>
                  </a:schemeClr>
                </a:solidFill>
                <a:latin typeface="Consolas" pitchFamily="49" charset="0"/>
                <a:cs typeface="Consolas" pitchFamily="49" charset="0"/>
              </a:rPr>
              <a:t>&lt;</a:t>
            </a:r>
            <a:r>
              <a:rPr lang="en-US" sz="2000" dirty="0" err="1">
                <a:solidFill>
                  <a:schemeClr val="bg1">
                    <a:alpha val="99000"/>
                  </a:schemeClr>
                </a:solidFill>
                <a:latin typeface="Consolas" pitchFamily="49" charset="0"/>
                <a:cs typeface="Consolas" pitchFamily="49" charset="0"/>
              </a:rPr>
              <a:t>svg</a:t>
            </a:r>
            <a:r>
              <a:rPr lang="en-US" sz="2000" dirty="0">
                <a:solidFill>
                  <a:schemeClr val="bg1">
                    <a:alpha val="99000"/>
                  </a:schemeClr>
                </a:solidFill>
                <a:latin typeface="Consolas" pitchFamily="49" charset="0"/>
                <a:cs typeface="Consolas" pitchFamily="49" charset="0"/>
              </a:rPr>
              <a:t> width="400" height="200" </a:t>
            </a:r>
            <a:r>
              <a:rPr lang="en-US" sz="2000" dirty="0" err="1">
                <a:solidFill>
                  <a:schemeClr val="bg1">
                    <a:alpha val="99000"/>
                  </a:schemeClr>
                </a:solidFill>
                <a:latin typeface="Consolas" pitchFamily="49" charset="0"/>
                <a:cs typeface="Consolas" pitchFamily="49" charset="0"/>
              </a:rPr>
              <a:t>xmlns</a:t>
            </a:r>
            <a:r>
              <a:rPr lang="en-US" sz="2000" dirty="0">
                <a:solidFill>
                  <a:schemeClr val="bg1">
                    <a:alpha val="99000"/>
                  </a:schemeClr>
                </a:solidFill>
                <a:latin typeface="Consolas" pitchFamily="49" charset="0"/>
                <a:cs typeface="Consolas" pitchFamily="49" charset="0"/>
              </a:rPr>
              <a:t>="http://www.w3.org/2000/svg"&gt;</a:t>
            </a:r>
          </a:p>
          <a:p>
            <a:r>
              <a:rPr lang="en-US" sz="2000" dirty="0">
                <a:solidFill>
                  <a:schemeClr val="bg1">
                    <a:alpha val="99000"/>
                  </a:schemeClr>
                </a:solidFill>
                <a:latin typeface="Consolas" pitchFamily="49" charset="0"/>
                <a:cs typeface="Consolas" pitchFamily="49" charset="0"/>
              </a:rPr>
              <a:t>    &lt;</a:t>
            </a:r>
            <a:r>
              <a:rPr lang="en-US" sz="2000" dirty="0" err="1">
                <a:solidFill>
                  <a:schemeClr val="bg1">
                    <a:alpha val="99000"/>
                  </a:schemeClr>
                </a:solidFill>
                <a:latin typeface="Consolas" pitchFamily="49" charset="0"/>
                <a:cs typeface="Consolas" pitchFamily="49" charset="0"/>
              </a:rPr>
              <a:t>rect</a:t>
            </a:r>
            <a:r>
              <a:rPr lang="en-US" sz="2000" dirty="0">
                <a:solidFill>
                  <a:schemeClr val="bg1">
                    <a:alpha val="99000"/>
                  </a:schemeClr>
                </a:solidFill>
                <a:latin typeface="Consolas" pitchFamily="49" charset="0"/>
                <a:cs typeface="Consolas" pitchFamily="49" charset="0"/>
              </a:rPr>
              <a:t> fill="red" x="20" y="20" width="100" height="75" /&gt;</a:t>
            </a:r>
          </a:p>
          <a:p>
            <a:r>
              <a:rPr lang="en-US" sz="2000" dirty="0">
                <a:solidFill>
                  <a:schemeClr val="bg1">
                    <a:alpha val="99000"/>
                  </a:schemeClr>
                </a:solidFill>
                <a:latin typeface="Consolas" pitchFamily="49" charset="0"/>
                <a:cs typeface="Consolas" pitchFamily="49" charset="0"/>
              </a:rPr>
              <a:t>    &lt;</a:t>
            </a:r>
            <a:r>
              <a:rPr lang="en-US" sz="2000" dirty="0" err="1">
                <a:solidFill>
                  <a:schemeClr val="bg1">
                    <a:alpha val="99000"/>
                  </a:schemeClr>
                </a:solidFill>
                <a:latin typeface="Consolas" pitchFamily="49" charset="0"/>
                <a:cs typeface="Consolas" pitchFamily="49" charset="0"/>
              </a:rPr>
              <a:t>rect</a:t>
            </a:r>
            <a:r>
              <a:rPr lang="en-US" sz="2000" dirty="0">
                <a:solidFill>
                  <a:schemeClr val="bg1">
                    <a:alpha val="99000"/>
                  </a:schemeClr>
                </a:solidFill>
                <a:latin typeface="Consolas" pitchFamily="49" charset="0"/>
                <a:cs typeface="Consolas" pitchFamily="49" charset="0"/>
              </a:rPr>
              <a:t> fill="blue" x="50" y="50" width="100" height="75" /&gt;</a:t>
            </a:r>
          </a:p>
          <a:p>
            <a:r>
              <a:rPr lang="en-US" sz="2000" dirty="0">
                <a:solidFill>
                  <a:schemeClr val="bg1">
                    <a:alpha val="99000"/>
                  </a:schemeClr>
                </a:solidFill>
                <a:latin typeface="Consolas" pitchFamily="49" charset="0"/>
                <a:cs typeface="Consolas" pitchFamily="49" charset="0"/>
              </a:rPr>
              <a:t>&lt;/</a:t>
            </a:r>
            <a:r>
              <a:rPr lang="en-US" sz="2000" dirty="0" err="1">
                <a:solidFill>
                  <a:schemeClr val="bg1">
                    <a:alpha val="99000"/>
                  </a:schemeClr>
                </a:solidFill>
                <a:latin typeface="Consolas" pitchFamily="49" charset="0"/>
                <a:cs typeface="Consolas" pitchFamily="49" charset="0"/>
              </a:rPr>
              <a:t>svg</a:t>
            </a:r>
            <a:r>
              <a:rPr lang="en-US" sz="2000" dirty="0">
                <a:solidFill>
                  <a:schemeClr val="bg1">
                    <a:alpha val="99000"/>
                  </a:schemeClr>
                </a:solidFill>
                <a:latin typeface="Consolas" pitchFamily="49" charset="0"/>
                <a:cs typeface="Consolas" pitchFamily="49" charset="0"/>
              </a:rPr>
              <a:t>&gt;</a:t>
            </a:r>
          </a:p>
        </p:txBody>
      </p:sp>
      <p:pic>
        <p:nvPicPr>
          <p:cNvPr id="6" name="Picture 2"/>
          <p:cNvPicPr>
            <a:picLocks noChangeAspect="1" noChangeArrowheads="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066810" y="4278313"/>
            <a:ext cx="1600200" cy="131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66947501"/>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89413592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9526"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6" name="Title 5"/>
          <p:cNvSpPr>
            <a:spLocks noGrp="1"/>
          </p:cNvSpPr>
          <p:nvPr>
            <p:ph type="ctrTitle"/>
          </p:nvPr>
        </p:nvSpPr>
        <p:spPr/>
        <p:txBody>
          <a:bodyPr/>
          <a:lstStyle/>
          <a:p>
            <a:r>
              <a:rPr lang="en-US" dirty="0" smtClean="0"/>
              <a:t>Creating Rich </a:t>
            </a:r>
            <a:br>
              <a:rPr lang="en-US" dirty="0" smtClean="0"/>
            </a:br>
            <a:r>
              <a:rPr lang="en-US" dirty="0" smtClean="0"/>
              <a:t>HTML 5 Experiences</a:t>
            </a:r>
            <a:endParaRPr lang="en-US" dirty="0"/>
          </a:p>
        </p:txBody>
      </p:sp>
      <p:sp>
        <p:nvSpPr>
          <p:cNvPr id="7" name="Text Placeholder 6"/>
          <p:cNvSpPr>
            <a:spLocks noGrp="1"/>
          </p:cNvSpPr>
          <p:nvPr>
            <p:ph type="body" sz="quarter" idx="11"/>
          </p:nvPr>
        </p:nvSpPr>
        <p:spPr/>
        <p:txBody>
          <a:bodyPr/>
          <a:lstStyle/>
          <a:p>
            <a:r>
              <a:rPr lang="en-US" smtClean="0"/>
              <a:t>Name</a:t>
            </a:r>
          </a:p>
          <a:p>
            <a:r>
              <a:rPr lang="en-US" smtClean="0"/>
              <a:t>Title</a:t>
            </a:r>
          </a:p>
          <a:p>
            <a:r>
              <a:rPr lang="en-US" smtClean="0"/>
              <a:t>Microsoft Corporation</a:t>
            </a:r>
            <a:endParaRPr lang="en-US" dirty="0"/>
          </a:p>
        </p:txBody>
      </p:sp>
    </p:spTree>
    <p:extLst>
      <p:ext uri="{BB962C8B-B14F-4D97-AF65-F5344CB8AC3E}">
        <p14:creationId xmlns:p14="http://schemas.microsoft.com/office/powerpoint/2010/main" val="574643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SVG</a:t>
            </a:r>
            <a:endParaRPr lang="en-US" dirty="0"/>
          </a:p>
        </p:txBody>
      </p:sp>
      <p:sp>
        <p:nvSpPr>
          <p:cNvPr id="5" name="Rectangle 4"/>
          <p:cNvSpPr/>
          <p:nvPr/>
        </p:nvSpPr>
        <p:spPr>
          <a:xfrm>
            <a:off x="5311511" y="228600"/>
            <a:ext cx="1463040" cy="1463040"/>
          </a:xfrm>
          <a:prstGeom prst="rect">
            <a:avLst/>
          </a:prstGeom>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78957" tIns="78957" rIns="78957" bIns="78957" numCol="1" spcCol="1270" anchor="ctr" anchorCtr="0">
            <a:noAutofit/>
          </a:bodyPr>
          <a:lstStyle/>
          <a:p>
            <a:pPr lvl="0" algn="ctr" defTabSz="533400">
              <a:lnSpc>
                <a:spcPct val="90000"/>
              </a:lnSpc>
              <a:spcBef>
                <a:spcPct val="0"/>
              </a:spcBef>
              <a:spcAft>
                <a:spcPct val="35000"/>
              </a:spcAft>
            </a:pPr>
            <a:r>
              <a:rPr lang="en-US" sz="2000" kern="1200" dirty="0" smtClean="0">
                <a:solidFill>
                  <a:schemeClr val="lt1">
                    <a:alpha val="99000"/>
                  </a:schemeClr>
                </a:solidFill>
              </a:rPr>
              <a:t>Basic </a:t>
            </a:r>
            <a:br>
              <a:rPr lang="en-US" sz="2000" kern="1200" dirty="0" smtClean="0">
                <a:solidFill>
                  <a:schemeClr val="lt1">
                    <a:alpha val="99000"/>
                  </a:schemeClr>
                </a:solidFill>
              </a:rPr>
            </a:br>
            <a:r>
              <a:rPr lang="en-US" sz="2000" kern="1200" dirty="0" smtClean="0">
                <a:solidFill>
                  <a:schemeClr val="lt1">
                    <a:alpha val="99000"/>
                  </a:schemeClr>
                </a:solidFill>
              </a:rPr>
              <a:t>Shapes</a:t>
            </a:r>
            <a:endParaRPr lang="en-US" sz="2000" kern="1200" dirty="0">
              <a:solidFill>
                <a:schemeClr val="lt1">
                  <a:alpha val="99000"/>
                </a:schemeClr>
              </a:solidFill>
            </a:endParaRPr>
          </a:p>
        </p:txBody>
      </p:sp>
      <p:sp>
        <p:nvSpPr>
          <p:cNvPr id="7" name="Rectangle 6"/>
          <p:cNvSpPr/>
          <p:nvPr/>
        </p:nvSpPr>
        <p:spPr>
          <a:xfrm>
            <a:off x="7154796" y="859499"/>
            <a:ext cx="1463040" cy="1463040"/>
          </a:xfrm>
          <a:prstGeom prst="rect">
            <a:avLst/>
          </a:prstGeom>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78957" tIns="78957" rIns="78957" bIns="78957" numCol="1" spcCol="1270" anchor="ctr" anchorCtr="0">
            <a:noAutofit/>
          </a:bodyPr>
          <a:lstStyle/>
          <a:p>
            <a:pPr lvl="0" algn="ctr" defTabSz="533400">
              <a:lnSpc>
                <a:spcPct val="90000"/>
              </a:lnSpc>
              <a:spcBef>
                <a:spcPct val="0"/>
              </a:spcBef>
              <a:spcAft>
                <a:spcPct val="35000"/>
              </a:spcAft>
            </a:pPr>
            <a:r>
              <a:rPr lang="en-US" sz="2000" kern="1200" dirty="0" smtClean="0">
                <a:solidFill>
                  <a:schemeClr val="lt1">
                    <a:alpha val="99000"/>
                  </a:schemeClr>
                </a:solidFill>
              </a:rPr>
              <a:t>Paths</a:t>
            </a:r>
            <a:endParaRPr lang="en-US" sz="2000" kern="1200" dirty="0">
              <a:solidFill>
                <a:schemeClr val="lt1">
                  <a:alpha val="99000"/>
                </a:schemeClr>
              </a:solidFill>
            </a:endParaRPr>
          </a:p>
        </p:txBody>
      </p:sp>
      <p:sp>
        <p:nvSpPr>
          <p:cNvPr id="9" name="Rectangle 8"/>
          <p:cNvSpPr/>
          <p:nvPr/>
        </p:nvSpPr>
        <p:spPr>
          <a:xfrm>
            <a:off x="7886316" y="2678990"/>
            <a:ext cx="1463040" cy="1463040"/>
          </a:xfrm>
          <a:prstGeom prst="rect">
            <a:avLst/>
          </a:prstGeom>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78957" tIns="78957" rIns="78957" bIns="78957" numCol="1" spcCol="1270" anchor="ctr" anchorCtr="0">
            <a:noAutofit/>
          </a:bodyPr>
          <a:lstStyle/>
          <a:p>
            <a:pPr lvl="0" algn="ctr" defTabSz="533400">
              <a:lnSpc>
                <a:spcPct val="90000"/>
              </a:lnSpc>
              <a:spcBef>
                <a:spcPct val="0"/>
              </a:spcBef>
              <a:spcAft>
                <a:spcPct val="35000"/>
              </a:spcAft>
            </a:pPr>
            <a:r>
              <a:rPr lang="en-US" sz="2000" kern="1200" dirty="0" smtClean="0">
                <a:solidFill>
                  <a:schemeClr val="lt1">
                    <a:alpha val="99000"/>
                  </a:schemeClr>
                </a:solidFill>
              </a:rPr>
              <a:t>Text</a:t>
            </a:r>
            <a:endParaRPr lang="en-US" sz="2000" kern="1200" dirty="0">
              <a:solidFill>
                <a:schemeClr val="lt1">
                  <a:alpha val="99000"/>
                </a:schemeClr>
              </a:solidFill>
            </a:endParaRPr>
          </a:p>
        </p:txBody>
      </p:sp>
      <p:sp>
        <p:nvSpPr>
          <p:cNvPr id="11" name="Rectangle 10"/>
          <p:cNvSpPr/>
          <p:nvPr/>
        </p:nvSpPr>
        <p:spPr>
          <a:xfrm>
            <a:off x="7154796" y="4495815"/>
            <a:ext cx="1463040" cy="1463040"/>
          </a:xfrm>
          <a:prstGeom prst="rect">
            <a:avLst/>
          </a:prstGeom>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78957" tIns="78957" rIns="78957" bIns="78957" numCol="1" spcCol="1270" anchor="ctr" anchorCtr="0">
            <a:noAutofit/>
          </a:bodyPr>
          <a:lstStyle/>
          <a:p>
            <a:pPr lvl="0" algn="ctr" defTabSz="533400">
              <a:lnSpc>
                <a:spcPct val="90000"/>
              </a:lnSpc>
              <a:spcBef>
                <a:spcPct val="0"/>
              </a:spcBef>
              <a:spcAft>
                <a:spcPct val="35000"/>
              </a:spcAft>
            </a:pPr>
            <a:r>
              <a:rPr lang="en-US" sz="2000" kern="1200" dirty="0" smtClean="0">
                <a:solidFill>
                  <a:schemeClr val="lt1">
                    <a:alpha val="99000"/>
                  </a:schemeClr>
                </a:solidFill>
              </a:rPr>
              <a:t>Transforms</a:t>
            </a:r>
            <a:endParaRPr lang="en-US" sz="2000" kern="1200" dirty="0">
              <a:solidFill>
                <a:schemeClr val="lt1">
                  <a:alpha val="99000"/>
                </a:schemeClr>
              </a:solidFill>
            </a:endParaRPr>
          </a:p>
        </p:txBody>
      </p:sp>
      <p:sp>
        <p:nvSpPr>
          <p:cNvPr id="13" name="Rectangle 12"/>
          <p:cNvSpPr/>
          <p:nvPr/>
        </p:nvSpPr>
        <p:spPr>
          <a:xfrm>
            <a:off x="5311511" y="5150485"/>
            <a:ext cx="1463040" cy="1463040"/>
          </a:xfrm>
          <a:prstGeom prst="rect">
            <a:avLst/>
          </a:prstGeom>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78957" tIns="78957" rIns="78957" bIns="78957" numCol="1" spcCol="1270" anchor="ctr" anchorCtr="0">
            <a:noAutofit/>
          </a:bodyPr>
          <a:lstStyle/>
          <a:p>
            <a:pPr lvl="0" algn="ctr" defTabSz="533400">
              <a:lnSpc>
                <a:spcPct val="90000"/>
              </a:lnSpc>
              <a:spcBef>
                <a:spcPct val="0"/>
              </a:spcBef>
              <a:spcAft>
                <a:spcPct val="35000"/>
              </a:spcAft>
            </a:pPr>
            <a:r>
              <a:rPr lang="en-US" sz="2000" kern="1200" dirty="0" smtClean="0">
                <a:solidFill>
                  <a:schemeClr val="lt1">
                    <a:alpha val="99000"/>
                  </a:schemeClr>
                </a:solidFill>
              </a:rPr>
              <a:t>Painting, </a:t>
            </a:r>
            <a:br>
              <a:rPr lang="en-US" sz="2000" kern="1200" dirty="0" smtClean="0">
                <a:solidFill>
                  <a:schemeClr val="lt1">
                    <a:alpha val="99000"/>
                  </a:schemeClr>
                </a:solidFill>
              </a:rPr>
            </a:br>
            <a:r>
              <a:rPr lang="en-US" sz="2000" kern="1200" dirty="0" smtClean="0">
                <a:solidFill>
                  <a:schemeClr val="lt1">
                    <a:alpha val="99000"/>
                  </a:schemeClr>
                </a:solidFill>
              </a:rPr>
              <a:t>Filling, </a:t>
            </a:r>
            <a:br>
              <a:rPr lang="en-US" sz="2000" kern="1200" dirty="0" smtClean="0">
                <a:solidFill>
                  <a:schemeClr val="lt1">
                    <a:alpha val="99000"/>
                  </a:schemeClr>
                </a:solidFill>
              </a:rPr>
            </a:br>
            <a:r>
              <a:rPr lang="en-US" sz="2000" kern="1200" dirty="0" smtClean="0">
                <a:solidFill>
                  <a:schemeClr val="lt1">
                    <a:alpha val="99000"/>
                  </a:schemeClr>
                </a:solidFill>
              </a:rPr>
              <a:t>Color</a:t>
            </a:r>
            <a:endParaRPr lang="en-US" sz="2000" kern="1200" dirty="0">
              <a:solidFill>
                <a:schemeClr val="lt1">
                  <a:alpha val="99000"/>
                </a:schemeClr>
              </a:solidFill>
            </a:endParaRPr>
          </a:p>
        </p:txBody>
      </p:sp>
      <p:sp>
        <p:nvSpPr>
          <p:cNvPr id="15" name="Rectangle 14"/>
          <p:cNvSpPr/>
          <p:nvPr/>
        </p:nvSpPr>
        <p:spPr>
          <a:xfrm>
            <a:off x="3455744" y="4495815"/>
            <a:ext cx="1463040" cy="1463040"/>
          </a:xfrm>
          <a:prstGeom prst="rect">
            <a:avLst/>
          </a:prstGeom>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78957" tIns="78957" rIns="78957" bIns="78957" numCol="1" spcCol="1270" anchor="ctr" anchorCtr="0">
            <a:noAutofit/>
          </a:bodyPr>
          <a:lstStyle/>
          <a:p>
            <a:pPr lvl="0" algn="ctr" defTabSz="533400">
              <a:lnSpc>
                <a:spcPct val="90000"/>
              </a:lnSpc>
              <a:spcBef>
                <a:spcPct val="0"/>
              </a:spcBef>
              <a:spcAft>
                <a:spcPct val="35000"/>
              </a:spcAft>
            </a:pPr>
            <a:r>
              <a:rPr lang="en-US" sz="2000" kern="1200" dirty="0" smtClean="0">
                <a:solidFill>
                  <a:schemeClr val="lt1">
                    <a:alpha val="99000"/>
                  </a:schemeClr>
                </a:solidFill>
              </a:rPr>
              <a:t>Scripting</a:t>
            </a:r>
            <a:endParaRPr lang="en-US" sz="2000" kern="1200" dirty="0">
              <a:solidFill>
                <a:schemeClr val="lt1">
                  <a:alpha val="99000"/>
                </a:schemeClr>
              </a:solidFill>
            </a:endParaRPr>
          </a:p>
        </p:txBody>
      </p:sp>
      <p:sp>
        <p:nvSpPr>
          <p:cNvPr id="17" name="Rectangle 16"/>
          <p:cNvSpPr/>
          <p:nvPr/>
        </p:nvSpPr>
        <p:spPr>
          <a:xfrm>
            <a:off x="2724224" y="2678990"/>
            <a:ext cx="1463040" cy="1463040"/>
          </a:xfrm>
          <a:prstGeom prst="rect">
            <a:avLst/>
          </a:prstGeom>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78957" tIns="78957" rIns="78957" bIns="78957" numCol="1" spcCol="1270" anchor="ctr" anchorCtr="0">
            <a:noAutofit/>
          </a:bodyPr>
          <a:lstStyle/>
          <a:p>
            <a:pPr lvl="0" algn="ctr" defTabSz="533400">
              <a:lnSpc>
                <a:spcPct val="90000"/>
              </a:lnSpc>
              <a:spcBef>
                <a:spcPct val="0"/>
              </a:spcBef>
              <a:spcAft>
                <a:spcPct val="35000"/>
              </a:spcAft>
            </a:pPr>
            <a:r>
              <a:rPr lang="en-US" sz="2000" kern="1200" dirty="0" smtClean="0">
                <a:solidFill>
                  <a:schemeClr val="lt1">
                    <a:alpha val="99000"/>
                  </a:schemeClr>
                </a:solidFill>
              </a:rPr>
              <a:t>Styling </a:t>
            </a:r>
            <a:endParaRPr lang="en-US" sz="2000" kern="1200" dirty="0">
              <a:solidFill>
                <a:schemeClr val="lt1">
                  <a:alpha val="99000"/>
                </a:schemeClr>
              </a:solidFill>
            </a:endParaRPr>
          </a:p>
        </p:txBody>
      </p:sp>
      <p:sp>
        <p:nvSpPr>
          <p:cNvPr id="19" name="Rectangle 18"/>
          <p:cNvSpPr/>
          <p:nvPr/>
        </p:nvSpPr>
        <p:spPr>
          <a:xfrm>
            <a:off x="3455744" y="859499"/>
            <a:ext cx="1463040" cy="1463040"/>
          </a:xfrm>
          <a:prstGeom prst="rect">
            <a:avLst/>
          </a:prstGeom>
          <a:ln>
            <a:noFill/>
          </a:ln>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78957" tIns="78957" rIns="78957" bIns="78957" numCol="1" spcCol="1270" anchor="ctr" anchorCtr="0">
            <a:noAutofit/>
          </a:bodyPr>
          <a:lstStyle/>
          <a:p>
            <a:pPr lvl="0" algn="ctr" defTabSz="533400">
              <a:lnSpc>
                <a:spcPct val="90000"/>
              </a:lnSpc>
              <a:spcBef>
                <a:spcPct val="0"/>
              </a:spcBef>
              <a:spcAft>
                <a:spcPct val="35000"/>
              </a:spcAft>
            </a:pPr>
            <a:r>
              <a:rPr lang="en-US" sz="2000" kern="1200" dirty="0" smtClean="0">
                <a:solidFill>
                  <a:schemeClr val="lt1">
                    <a:alpha val="99000"/>
                  </a:schemeClr>
                </a:solidFill>
              </a:rPr>
              <a:t>Gradients, Patterns</a:t>
            </a:r>
            <a:endParaRPr lang="en-US" sz="2000" kern="1200" dirty="0">
              <a:solidFill>
                <a:schemeClr val="lt1">
                  <a:alpha val="99000"/>
                </a:schemeClr>
              </a:solidFill>
            </a:endParaRPr>
          </a:p>
        </p:txBody>
      </p:sp>
      <p:grpSp>
        <p:nvGrpSpPr>
          <p:cNvPr id="28" name="Group 27"/>
          <p:cNvGrpSpPr/>
          <p:nvPr/>
        </p:nvGrpSpPr>
        <p:grpSpPr>
          <a:xfrm>
            <a:off x="4399619" y="1767097"/>
            <a:ext cx="3286824" cy="3286825"/>
            <a:chOff x="4599492" y="1846845"/>
            <a:chExt cx="2887078" cy="2887079"/>
          </a:xfrm>
        </p:grpSpPr>
        <p:sp>
          <p:nvSpPr>
            <p:cNvPr id="26" name="Circular Arrow 25"/>
            <p:cNvSpPr/>
            <p:nvPr/>
          </p:nvSpPr>
          <p:spPr bwMode="auto">
            <a:xfrm>
              <a:off x="4599493" y="1846847"/>
              <a:ext cx="2887077" cy="2887077"/>
            </a:xfrm>
            <a:prstGeom prst="circular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7" name="Circular Arrow 26"/>
            <p:cNvSpPr/>
            <p:nvPr/>
          </p:nvSpPr>
          <p:spPr bwMode="auto">
            <a:xfrm rot="10800000">
              <a:off x="4599492" y="1846845"/>
              <a:ext cx="2887077" cy="2887077"/>
            </a:xfrm>
            <a:prstGeom prst="circular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nvGrpSpPr>
          <p:cNvPr id="29" name="Group 28"/>
          <p:cNvGrpSpPr/>
          <p:nvPr/>
        </p:nvGrpSpPr>
        <p:grpSpPr>
          <a:xfrm flipH="1">
            <a:off x="5221323" y="2588801"/>
            <a:ext cx="1643413" cy="1643414"/>
            <a:chOff x="4599492" y="1846845"/>
            <a:chExt cx="2887078" cy="2887079"/>
          </a:xfrm>
          <a:solidFill>
            <a:schemeClr val="accent4"/>
          </a:solidFill>
        </p:grpSpPr>
        <p:sp>
          <p:nvSpPr>
            <p:cNvPr id="30" name="Circular Arrow 29"/>
            <p:cNvSpPr/>
            <p:nvPr/>
          </p:nvSpPr>
          <p:spPr bwMode="auto">
            <a:xfrm>
              <a:off x="4599493" y="1846847"/>
              <a:ext cx="2887077" cy="2887077"/>
            </a:xfrm>
            <a:prstGeom prst="circular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1" name="Circular Arrow 30"/>
            <p:cNvSpPr/>
            <p:nvPr/>
          </p:nvSpPr>
          <p:spPr bwMode="auto">
            <a:xfrm rot="10800000">
              <a:off x="4599492" y="1846845"/>
              <a:ext cx="2887077" cy="2887077"/>
            </a:xfrm>
            <a:prstGeom prst="circular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349179028"/>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Creating SVG Shapes</a:t>
            </a:r>
            <a:endParaRPr lang="en-US" dirty="0"/>
          </a:p>
        </p:txBody>
      </p:sp>
      <p:sp>
        <p:nvSpPr>
          <p:cNvPr id="18" name="Text Placeholder 17"/>
          <p:cNvSpPr>
            <a:spLocks noGrp="1"/>
          </p:cNvSpPr>
          <p:nvPr>
            <p:ph type="body" sz="quarter" idx="10"/>
          </p:nvPr>
        </p:nvSpPr>
        <p:spPr>
          <a:xfrm>
            <a:off x="519112" y="1141413"/>
            <a:ext cx="11149013" cy="780214"/>
          </a:xfrm>
        </p:spPr>
        <p:txBody>
          <a:bodyPr/>
          <a:lstStyle/>
          <a:p>
            <a:r>
              <a:rPr lang="en-US" sz="2400" dirty="0" smtClean="0">
                <a:solidFill>
                  <a:schemeClr val="accent2">
                    <a:alpha val="99000"/>
                  </a:schemeClr>
                </a:solidFill>
              </a:rPr>
              <a:t>Declarative creation of shapes</a:t>
            </a:r>
          </a:p>
          <a:p>
            <a:r>
              <a:rPr lang="en-US" sz="2400" dirty="0" smtClean="0"/>
              <a:t>Numerous shapes available: </a:t>
            </a:r>
            <a:r>
              <a:rPr lang="en-US" sz="2400" b="1" dirty="0" smtClean="0"/>
              <a:t>circle, </a:t>
            </a:r>
            <a:r>
              <a:rPr lang="en-US" sz="2400" b="1" dirty="0" err="1" smtClean="0"/>
              <a:t>rect</a:t>
            </a:r>
            <a:r>
              <a:rPr lang="en-US" sz="2400" b="1" dirty="0" smtClean="0"/>
              <a:t>, ellipse, line, polyline, polygon, path</a:t>
            </a:r>
            <a:endParaRPr lang="en-US" sz="2400" b="1" dirty="0"/>
          </a:p>
        </p:txBody>
      </p:sp>
      <p:sp>
        <p:nvSpPr>
          <p:cNvPr id="5" name="Rectangle 4"/>
          <p:cNvSpPr/>
          <p:nvPr/>
        </p:nvSpPr>
        <p:spPr bwMode="auto">
          <a:xfrm>
            <a:off x="512620" y="1994087"/>
            <a:ext cx="7613326" cy="4231758"/>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a:solidFill>
                  <a:schemeClr val="bg1">
                    <a:alpha val="99000"/>
                  </a:schemeClr>
                </a:solidFill>
                <a:latin typeface="Consolas" pitchFamily="49" charset="0"/>
                <a:cs typeface="Consolas" pitchFamily="49" charset="0"/>
              </a:rPr>
              <a:t>&lt;</a:t>
            </a:r>
            <a:r>
              <a:rPr lang="en-US" sz="2000" dirty="0" err="1">
                <a:solidFill>
                  <a:schemeClr val="bg1">
                    <a:alpha val="99000"/>
                  </a:schemeClr>
                </a:solidFill>
                <a:latin typeface="Consolas" pitchFamily="49" charset="0"/>
                <a:cs typeface="Consolas" pitchFamily="49" charset="0"/>
              </a:rPr>
              <a:t>svg</a:t>
            </a:r>
            <a:r>
              <a:rPr lang="en-US" sz="2000" dirty="0">
                <a:solidFill>
                  <a:schemeClr val="bg1">
                    <a:alpha val="99000"/>
                  </a:schemeClr>
                </a:solidFill>
                <a:latin typeface="Consolas" pitchFamily="49" charset="0"/>
                <a:cs typeface="Consolas" pitchFamily="49" charset="0"/>
              </a:rPr>
              <a:t> height="200" </a:t>
            </a:r>
            <a:r>
              <a:rPr lang="en-US" sz="2000" dirty="0" err="1">
                <a:solidFill>
                  <a:schemeClr val="bg1">
                    <a:alpha val="99000"/>
                  </a:schemeClr>
                </a:solidFill>
                <a:latin typeface="Consolas" pitchFamily="49" charset="0"/>
                <a:cs typeface="Consolas" pitchFamily="49" charset="0"/>
              </a:rPr>
              <a:t>xmlns</a:t>
            </a:r>
            <a:r>
              <a:rPr lang="en-US" sz="2000" dirty="0">
                <a:solidFill>
                  <a:schemeClr val="bg1">
                    <a:alpha val="99000"/>
                  </a:schemeClr>
                </a:solidFill>
                <a:latin typeface="Consolas" pitchFamily="49" charset="0"/>
                <a:cs typeface="Consolas" pitchFamily="49" charset="0"/>
              </a:rPr>
              <a:t>="http://www.w3.org/2000/svg"&gt;</a:t>
            </a:r>
          </a:p>
          <a:p>
            <a:r>
              <a:rPr lang="en-US" sz="2000" dirty="0">
                <a:solidFill>
                  <a:schemeClr val="bg1">
                    <a:alpha val="99000"/>
                  </a:schemeClr>
                </a:solidFill>
                <a:latin typeface="Consolas" pitchFamily="49" charset="0"/>
                <a:cs typeface="Consolas" pitchFamily="49" charset="0"/>
              </a:rPr>
              <a:t>    &lt;circle id="</a:t>
            </a:r>
            <a:r>
              <a:rPr lang="en-US" sz="2000" dirty="0" err="1">
                <a:solidFill>
                  <a:schemeClr val="bg1">
                    <a:alpha val="99000"/>
                  </a:schemeClr>
                </a:solidFill>
                <a:latin typeface="Consolas" pitchFamily="49" charset="0"/>
                <a:cs typeface="Consolas" pitchFamily="49" charset="0"/>
              </a:rPr>
              <a:t>blueCircle</a:t>
            </a:r>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            cx="70" </a:t>
            </a:r>
          </a:p>
          <a:p>
            <a:r>
              <a:rPr lang="en-US" sz="2000" dirty="0">
                <a:solidFill>
                  <a:schemeClr val="bg1">
                    <a:alpha val="99000"/>
                  </a:schemeClr>
                </a:solidFill>
                <a:latin typeface="Consolas" pitchFamily="49" charset="0"/>
                <a:cs typeface="Consolas" pitchFamily="49" charset="0"/>
              </a:rPr>
              <a:t>            cy="70" r="50" </a:t>
            </a:r>
          </a:p>
          <a:p>
            <a:r>
              <a:rPr lang="en-US" sz="2000" dirty="0">
                <a:solidFill>
                  <a:schemeClr val="bg1">
                    <a:alpha val="99000"/>
                  </a:schemeClr>
                </a:solidFill>
                <a:latin typeface="Consolas" pitchFamily="49" charset="0"/>
                <a:cs typeface="Consolas" pitchFamily="49" charset="0"/>
              </a:rPr>
              <a:t>            fill="#8dc703" /&gt;</a:t>
            </a:r>
          </a:p>
          <a:p>
            <a:r>
              <a:rPr lang="en-US" sz="2000" dirty="0">
                <a:solidFill>
                  <a:schemeClr val="bg1">
                    <a:alpha val="99000"/>
                  </a:schemeClr>
                </a:solidFill>
                <a:latin typeface="Consolas" pitchFamily="49" charset="0"/>
                <a:cs typeface="Consolas" pitchFamily="49" charset="0"/>
              </a:rPr>
              <a:t>&lt;/</a:t>
            </a:r>
            <a:r>
              <a:rPr lang="en-US" sz="2000" dirty="0" err="1">
                <a:solidFill>
                  <a:schemeClr val="bg1">
                    <a:alpha val="99000"/>
                  </a:schemeClr>
                </a:solidFill>
                <a:latin typeface="Consolas" pitchFamily="49" charset="0"/>
                <a:cs typeface="Consolas" pitchFamily="49" charset="0"/>
              </a:rPr>
              <a:t>svg</a:t>
            </a:r>
            <a:r>
              <a:rPr lang="en-US" sz="2000" dirty="0">
                <a:solidFill>
                  <a:schemeClr val="bg1">
                    <a:alpha val="99000"/>
                  </a:schemeClr>
                </a:solidFill>
                <a:latin typeface="Consolas" pitchFamily="49" charset="0"/>
                <a:cs typeface="Consolas" pitchFamily="49" charset="0"/>
              </a:rPr>
              <a:t>&gt;</a:t>
            </a:r>
          </a:p>
          <a:p>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&lt;</a:t>
            </a:r>
            <a:r>
              <a:rPr lang="en-US" sz="2000" dirty="0" err="1">
                <a:solidFill>
                  <a:schemeClr val="bg1">
                    <a:alpha val="99000"/>
                  </a:schemeClr>
                </a:solidFill>
                <a:latin typeface="Consolas" pitchFamily="49" charset="0"/>
                <a:cs typeface="Consolas" pitchFamily="49" charset="0"/>
              </a:rPr>
              <a:t>svg</a:t>
            </a:r>
            <a:r>
              <a:rPr lang="en-US" sz="2000" dirty="0">
                <a:solidFill>
                  <a:schemeClr val="bg1">
                    <a:alpha val="99000"/>
                  </a:schemeClr>
                </a:solidFill>
                <a:latin typeface="Consolas" pitchFamily="49" charset="0"/>
                <a:cs typeface="Consolas" pitchFamily="49" charset="0"/>
              </a:rPr>
              <a:t> height="200" </a:t>
            </a:r>
            <a:r>
              <a:rPr lang="en-US" sz="2000" dirty="0" err="1">
                <a:solidFill>
                  <a:schemeClr val="bg1">
                    <a:alpha val="99000"/>
                  </a:schemeClr>
                </a:solidFill>
                <a:latin typeface="Consolas" pitchFamily="49" charset="0"/>
                <a:cs typeface="Consolas" pitchFamily="49" charset="0"/>
              </a:rPr>
              <a:t>xmlns</a:t>
            </a:r>
            <a:r>
              <a:rPr lang="en-US" sz="2000" dirty="0">
                <a:solidFill>
                  <a:schemeClr val="bg1">
                    <a:alpha val="99000"/>
                  </a:schemeClr>
                </a:solidFill>
                <a:latin typeface="Consolas" pitchFamily="49" charset="0"/>
                <a:cs typeface="Consolas" pitchFamily="49" charset="0"/>
              </a:rPr>
              <a:t>="http://www.w3.org/2000/svg"&gt;</a:t>
            </a:r>
          </a:p>
          <a:p>
            <a:r>
              <a:rPr lang="en-US" sz="2000" dirty="0">
                <a:solidFill>
                  <a:schemeClr val="bg1">
                    <a:alpha val="99000"/>
                  </a:schemeClr>
                </a:solidFill>
                <a:latin typeface="Consolas" pitchFamily="49" charset="0"/>
                <a:cs typeface="Consolas" pitchFamily="49" charset="0"/>
              </a:rPr>
              <a:t>    &lt;path d="M 20 20 L 150 150 L 20 300 z" </a:t>
            </a:r>
          </a:p>
          <a:p>
            <a:r>
              <a:rPr lang="en-US" sz="2000" dirty="0">
                <a:solidFill>
                  <a:schemeClr val="bg1">
                    <a:alpha val="99000"/>
                  </a:schemeClr>
                </a:solidFill>
                <a:latin typeface="Consolas" pitchFamily="49" charset="0"/>
                <a:cs typeface="Consolas" pitchFamily="49" charset="0"/>
              </a:rPr>
              <a:t>          fill="#000" </a:t>
            </a:r>
          </a:p>
          <a:p>
            <a:r>
              <a:rPr lang="en-US" sz="2000" dirty="0">
                <a:solidFill>
                  <a:schemeClr val="bg1">
                    <a:alpha val="99000"/>
                  </a:schemeClr>
                </a:solidFill>
                <a:latin typeface="Consolas" pitchFamily="49" charset="0"/>
                <a:cs typeface="Consolas" pitchFamily="49" charset="0"/>
              </a:rPr>
              <a:t>          stroke="#8dc703" </a:t>
            </a:r>
          </a:p>
          <a:p>
            <a:r>
              <a:rPr lang="en-US" sz="2000" dirty="0">
                <a:solidFill>
                  <a:schemeClr val="bg1">
                    <a:alpha val="99000"/>
                  </a:schemeClr>
                </a:solidFill>
                <a:latin typeface="Consolas" pitchFamily="49" charset="0"/>
                <a:cs typeface="Consolas" pitchFamily="49" charset="0"/>
              </a:rPr>
              <a:t>          stroke-width="3" /&gt;</a:t>
            </a:r>
          </a:p>
          <a:p>
            <a:r>
              <a:rPr lang="en-US" sz="2000" dirty="0">
                <a:solidFill>
                  <a:schemeClr val="bg1">
                    <a:alpha val="99000"/>
                  </a:schemeClr>
                </a:solidFill>
                <a:latin typeface="Consolas" pitchFamily="49" charset="0"/>
                <a:cs typeface="Consolas" pitchFamily="49" charset="0"/>
              </a:rPr>
              <a:t>&lt;/</a:t>
            </a:r>
            <a:r>
              <a:rPr lang="en-US" sz="2000" dirty="0" err="1">
                <a:solidFill>
                  <a:schemeClr val="bg1">
                    <a:alpha val="99000"/>
                  </a:schemeClr>
                </a:solidFill>
                <a:latin typeface="Consolas" pitchFamily="49" charset="0"/>
                <a:cs typeface="Consolas" pitchFamily="49" charset="0"/>
              </a:rPr>
              <a:t>svg</a:t>
            </a:r>
            <a:r>
              <a:rPr lang="en-US" sz="2000" dirty="0">
                <a:solidFill>
                  <a:schemeClr val="bg1">
                    <a:alpha val="99000"/>
                  </a:schemeClr>
                </a:solidFill>
                <a:latin typeface="Consolas" pitchFamily="49" charset="0"/>
                <a:cs typeface="Consolas" pitchFamily="49" charset="0"/>
              </a:rPr>
              <a:t>&gt;</a:t>
            </a:r>
          </a:p>
        </p:txBody>
      </p:sp>
      <p:pic>
        <p:nvPicPr>
          <p:cNvPr id="69634" name="Picture 2" descr="C:\Users\bradyg\AppData\Local\Temp\SNAGHTML1ec936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03881" y="2018230"/>
            <a:ext cx="3372182" cy="4231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568681"/>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455451475"/>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8700"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ctrTitle"/>
            <p:custDataLst>
              <p:tags r:id="rId3"/>
            </p:custDataLst>
          </p:nvPr>
        </p:nvSpPr>
        <p:spPr/>
        <p:txBody>
          <a:bodyPr/>
          <a:lstStyle/>
          <a:p>
            <a:r>
              <a:rPr lang="en-US" dirty="0" smtClean="0"/>
              <a:t>SVG</a:t>
            </a:r>
            <a:endParaRPr lang="en-US" dirty="0"/>
          </a:p>
        </p:txBody>
      </p:sp>
      <p:sp>
        <p:nvSpPr>
          <p:cNvPr id="7" name="Subtitle 6"/>
          <p:cNvSpPr>
            <a:spLocks noGrp="1"/>
          </p:cNvSpPr>
          <p:nvPr>
            <p:ph type="subTitle" idx="1"/>
          </p:nvPr>
        </p:nvSpPr>
        <p:spPr/>
        <p:txBody>
          <a:bodyPr/>
          <a:lstStyle/>
          <a:p>
            <a:r>
              <a:rPr lang="en-US" dirty="0" smtClean="0"/>
              <a:t>Vector graphics via markup</a:t>
            </a:r>
            <a:endParaRPr lang="en-US" dirty="0"/>
          </a:p>
        </p:txBody>
      </p:sp>
      <p:sp>
        <p:nvSpPr>
          <p:cNvPr id="6" name="Text Placeholder 5"/>
          <p:cNvSpPr>
            <a:spLocks noGrp="1"/>
          </p:cNvSpPr>
          <p:nvPr>
            <p:ph type="body" sz="quarter" idx="10"/>
          </p:nvPr>
        </p:nvSpPr>
        <p:spPr/>
        <p:txBody>
          <a:bodyPr/>
          <a:lstStyle/>
          <a:p>
            <a:r>
              <a:rPr lang="en-US" smtClean="0"/>
              <a:t>demo</a:t>
            </a:r>
            <a:endParaRPr lang="en-US" dirty="0"/>
          </a:p>
        </p:txBody>
      </p:sp>
    </p:spTree>
    <p:extLst>
      <p:ext uri="{BB962C8B-B14F-4D97-AF65-F5344CB8AC3E}">
        <p14:creationId xmlns:p14="http://schemas.microsoft.com/office/powerpoint/2010/main" val="1987648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CSS3 Fonts </a:t>
            </a:r>
            <a:r>
              <a:rPr lang="en-US" dirty="0"/>
              <a:t>&amp; @font-face</a:t>
            </a:r>
          </a:p>
        </p:txBody>
      </p:sp>
      <p:sp>
        <p:nvSpPr>
          <p:cNvPr id="18" name="Text Placeholder 17"/>
          <p:cNvSpPr>
            <a:spLocks noGrp="1"/>
          </p:cNvSpPr>
          <p:nvPr>
            <p:ph type="body" sz="quarter" idx="10"/>
          </p:nvPr>
        </p:nvSpPr>
        <p:spPr>
          <a:xfrm>
            <a:off x="519112" y="1141412"/>
            <a:ext cx="11149013" cy="1777410"/>
          </a:xfrm>
        </p:spPr>
        <p:txBody>
          <a:bodyPr/>
          <a:lstStyle/>
          <a:p>
            <a:r>
              <a:rPr lang="en-US" dirty="0" smtClean="0">
                <a:solidFill>
                  <a:schemeClr val="accent2">
                    <a:alpha val="99000"/>
                  </a:schemeClr>
                </a:solidFill>
              </a:rPr>
              <a:t>Web </a:t>
            </a:r>
            <a:r>
              <a:rPr lang="en-US" dirty="0">
                <a:solidFill>
                  <a:schemeClr val="accent2">
                    <a:alpha val="99000"/>
                  </a:schemeClr>
                </a:solidFill>
              </a:rPr>
              <a:t>Open Font Format allows you to package and deliver fonts as needed, per site</a:t>
            </a:r>
          </a:p>
          <a:p>
            <a:r>
              <a:rPr lang="en-US" dirty="0"/>
              <a:t>Designed for web use with the @font-face </a:t>
            </a:r>
            <a:r>
              <a:rPr lang="en-US" dirty="0" smtClean="0"/>
              <a:t>declaration</a:t>
            </a:r>
            <a:endParaRPr lang="en-US" dirty="0"/>
          </a:p>
        </p:txBody>
      </p:sp>
      <p:sp>
        <p:nvSpPr>
          <p:cNvPr id="5" name="Rectangle 4"/>
          <p:cNvSpPr/>
          <p:nvPr/>
        </p:nvSpPr>
        <p:spPr bwMode="auto">
          <a:xfrm>
            <a:off x="4129891" y="3074681"/>
            <a:ext cx="7538234" cy="3538844"/>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a:solidFill>
                  <a:schemeClr val="bg1">
                    <a:alpha val="99000"/>
                  </a:schemeClr>
                </a:solidFill>
                <a:latin typeface="Consolas" pitchFamily="49" charset="0"/>
                <a:cs typeface="Consolas" pitchFamily="49" charset="0"/>
              </a:rPr>
              <a:t>&lt;style type="text/</a:t>
            </a:r>
            <a:r>
              <a:rPr lang="en-US" sz="2000" dirty="0" err="1">
                <a:solidFill>
                  <a:schemeClr val="bg1">
                    <a:alpha val="99000"/>
                  </a:schemeClr>
                </a:solidFill>
                <a:latin typeface="Consolas" pitchFamily="49" charset="0"/>
                <a:cs typeface="Consolas" pitchFamily="49" charset="0"/>
              </a:rPr>
              <a:t>css</a:t>
            </a:r>
            <a:r>
              <a:rPr lang="en-US" sz="2000" dirty="0">
                <a:solidFill>
                  <a:schemeClr val="bg1">
                    <a:alpha val="99000"/>
                  </a:schemeClr>
                </a:solidFill>
                <a:latin typeface="Consolas" pitchFamily="49" charset="0"/>
                <a:cs typeface="Consolas" pitchFamily="49" charset="0"/>
              </a:rPr>
              <a:t>"&gt;</a:t>
            </a:r>
          </a:p>
          <a:p>
            <a:r>
              <a:rPr lang="en-US" sz="2000" dirty="0">
                <a:solidFill>
                  <a:schemeClr val="bg1">
                    <a:alpha val="99000"/>
                  </a:schemeClr>
                </a:solidFill>
                <a:latin typeface="Consolas" pitchFamily="49" charset="0"/>
                <a:cs typeface="Consolas" pitchFamily="49" charset="0"/>
              </a:rPr>
              <a:t>  @font-face {</a:t>
            </a:r>
          </a:p>
          <a:p>
            <a:r>
              <a:rPr lang="en-US" sz="2000" dirty="0">
                <a:solidFill>
                  <a:schemeClr val="bg1">
                    <a:alpha val="99000"/>
                  </a:schemeClr>
                </a:solidFill>
                <a:latin typeface="Consolas" pitchFamily="49" charset="0"/>
                <a:cs typeface="Consolas" pitchFamily="49" charset="0"/>
              </a:rPr>
              <a:t>   </a:t>
            </a:r>
            <a:r>
              <a:rPr lang="en-US" sz="2000" dirty="0" err="1">
                <a:solidFill>
                  <a:schemeClr val="bg1">
                    <a:alpha val="99000"/>
                  </a:schemeClr>
                </a:solidFill>
                <a:latin typeface="Consolas" pitchFamily="49" charset="0"/>
                <a:cs typeface="Consolas" pitchFamily="49" charset="0"/>
              </a:rPr>
              <a:t>font-family:MyFontName</a:t>
            </a:r>
            <a:r>
              <a:rPr lang="en-US" sz="2000" dirty="0">
                <a:solidFill>
                  <a:schemeClr val="bg1">
                    <a:alpha val="99000"/>
                  </a:schemeClr>
                </a:solidFill>
                <a:latin typeface="Consolas" pitchFamily="49" charset="0"/>
                <a:cs typeface="Consolas" pitchFamily="49" charset="0"/>
              </a:rPr>
              <a:t>;</a:t>
            </a:r>
          </a:p>
          <a:p>
            <a:r>
              <a:rPr lang="en-US" sz="2000" dirty="0">
                <a:solidFill>
                  <a:schemeClr val="bg1">
                    <a:alpha val="99000"/>
                  </a:schemeClr>
                </a:solidFill>
                <a:latin typeface="Consolas" pitchFamily="49" charset="0"/>
                <a:cs typeface="Consolas" pitchFamily="49" charset="0"/>
              </a:rPr>
              <a:t>   </a:t>
            </a:r>
            <a:r>
              <a:rPr lang="en-US" sz="2000" dirty="0" err="1">
                <a:solidFill>
                  <a:schemeClr val="bg1">
                    <a:alpha val="99000"/>
                  </a:schemeClr>
                </a:solidFill>
                <a:latin typeface="Consolas" pitchFamily="49" charset="0"/>
                <a:cs typeface="Consolas" pitchFamily="49" charset="0"/>
              </a:rPr>
              <a:t>src</a:t>
            </a:r>
            <a:r>
              <a:rPr lang="en-US" sz="2000" dirty="0">
                <a:solidFill>
                  <a:schemeClr val="bg1">
                    <a:alpha val="99000"/>
                  </a:schemeClr>
                </a:solidFill>
                <a:latin typeface="Consolas" pitchFamily="49" charset="0"/>
                <a:cs typeface="Consolas" pitchFamily="49" charset="0"/>
              </a:rPr>
              <a:t>: </a:t>
            </a:r>
            <a:r>
              <a:rPr lang="en-US" sz="2000" dirty="0" err="1">
                <a:solidFill>
                  <a:schemeClr val="bg1">
                    <a:alpha val="99000"/>
                  </a:schemeClr>
                </a:solidFill>
                <a:latin typeface="Consolas" pitchFamily="49" charset="0"/>
                <a:cs typeface="Consolas" pitchFamily="49" charset="0"/>
              </a:rPr>
              <a:t>url</a:t>
            </a:r>
            <a:r>
              <a:rPr lang="en-US" sz="2000" dirty="0">
                <a:solidFill>
                  <a:schemeClr val="bg1">
                    <a:alpha val="99000"/>
                  </a:schemeClr>
                </a:solidFill>
                <a:latin typeface="Consolas" pitchFamily="49" charset="0"/>
                <a:cs typeface="Consolas" pitchFamily="49" charset="0"/>
              </a:rPr>
              <a:t>('</a:t>
            </a:r>
            <a:r>
              <a:rPr lang="en-US" sz="2000" dirty="0" err="1">
                <a:solidFill>
                  <a:schemeClr val="bg1">
                    <a:alpha val="99000"/>
                  </a:schemeClr>
                </a:solidFill>
                <a:latin typeface="Consolas" pitchFamily="49" charset="0"/>
                <a:cs typeface="Consolas" pitchFamily="49" charset="0"/>
              </a:rPr>
              <a:t>FontFile.woff</a:t>
            </a:r>
            <a:r>
              <a:rPr lang="en-US" sz="2000" dirty="0">
                <a:solidFill>
                  <a:schemeClr val="bg1">
                    <a:alpha val="99000"/>
                  </a:schemeClr>
                </a:solidFill>
                <a:latin typeface="Consolas" pitchFamily="49" charset="0"/>
                <a:cs typeface="Consolas" pitchFamily="49" charset="0"/>
              </a:rPr>
              <a:t>');</a:t>
            </a:r>
          </a:p>
          <a:p>
            <a:r>
              <a:rPr lang="en-US" sz="2000" dirty="0">
                <a:solidFill>
                  <a:schemeClr val="bg1">
                    <a:alpha val="99000"/>
                  </a:schemeClr>
                </a:solidFill>
                <a:latin typeface="Consolas" pitchFamily="49" charset="0"/>
                <a:cs typeface="Consolas" pitchFamily="49" charset="0"/>
              </a:rPr>
              <a:t> } </a:t>
            </a:r>
          </a:p>
          <a:p>
            <a:r>
              <a:rPr lang="en-US" sz="2000" dirty="0">
                <a:solidFill>
                  <a:schemeClr val="bg1">
                    <a:alpha val="99000"/>
                  </a:schemeClr>
                </a:solidFill>
                <a:latin typeface="Consolas" pitchFamily="49" charset="0"/>
                <a:cs typeface="Consolas" pitchFamily="49" charset="0"/>
              </a:rPr>
              <a:t>&lt;/style&gt;</a:t>
            </a:r>
          </a:p>
          <a:p>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&lt;div style="font: 24pt </a:t>
            </a:r>
            <a:r>
              <a:rPr lang="en-US" sz="2000" dirty="0" err="1">
                <a:solidFill>
                  <a:schemeClr val="bg1">
                    <a:alpha val="99000"/>
                  </a:schemeClr>
                </a:solidFill>
                <a:latin typeface="Consolas" pitchFamily="49" charset="0"/>
                <a:cs typeface="Consolas" pitchFamily="49" charset="0"/>
              </a:rPr>
              <a:t>MyFontName</a:t>
            </a:r>
            <a:r>
              <a:rPr lang="en-US" sz="2000" dirty="0">
                <a:solidFill>
                  <a:schemeClr val="bg1">
                    <a:alpha val="99000"/>
                  </a:schemeClr>
                </a:solidFill>
                <a:latin typeface="Consolas" pitchFamily="49" charset="0"/>
                <a:cs typeface="Consolas" pitchFamily="49" charset="0"/>
              </a:rPr>
              <a:t>, sans-serif;"&gt;</a:t>
            </a:r>
          </a:p>
          <a:p>
            <a:r>
              <a:rPr lang="en-US" sz="2000" dirty="0">
                <a:solidFill>
                  <a:schemeClr val="bg1">
                    <a:alpha val="99000"/>
                  </a:schemeClr>
                </a:solidFill>
                <a:latin typeface="Consolas" pitchFamily="49" charset="0"/>
                <a:cs typeface="Consolas" pitchFamily="49" charset="0"/>
              </a:rPr>
              <a:t> This will render using </a:t>
            </a:r>
            <a:r>
              <a:rPr lang="en-US" sz="2000" dirty="0" err="1">
                <a:solidFill>
                  <a:schemeClr val="bg1">
                    <a:alpha val="99000"/>
                  </a:schemeClr>
                </a:solidFill>
                <a:latin typeface="Consolas" pitchFamily="49" charset="0"/>
                <a:cs typeface="Consolas" pitchFamily="49" charset="0"/>
              </a:rPr>
              <a:t>MyFontName</a:t>
            </a:r>
            <a:r>
              <a:rPr lang="en-US" sz="2000" dirty="0">
                <a:solidFill>
                  <a:schemeClr val="bg1">
                    <a:alpha val="99000"/>
                  </a:schemeClr>
                </a:solidFill>
                <a:latin typeface="Consolas" pitchFamily="49" charset="0"/>
                <a:cs typeface="Consolas" pitchFamily="49" charset="0"/>
              </a:rPr>
              <a:t> in </a:t>
            </a:r>
            <a:r>
              <a:rPr lang="en-US" sz="2000" dirty="0" err="1">
                <a:solidFill>
                  <a:schemeClr val="bg1">
                    <a:alpha val="99000"/>
                  </a:schemeClr>
                </a:solidFill>
                <a:latin typeface="Consolas" pitchFamily="49" charset="0"/>
                <a:cs typeface="Consolas" pitchFamily="49" charset="0"/>
              </a:rPr>
              <a:t>FontFile.woff</a:t>
            </a:r>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&lt;/div&gt;</a:t>
            </a:r>
          </a:p>
        </p:txBody>
      </p:sp>
    </p:spTree>
    <p:extLst>
      <p:ext uri="{BB962C8B-B14F-4D97-AF65-F5344CB8AC3E}">
        <p14:creationId xmlns:p14="http://schemas.microsoft.com/office/powerpoint/2010/main" val="1621587163"/>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CSS3 Media Queries</a:t>
            </a:r>
          </a:p>
        </p:txBody>
      </p:sp>
      <p:sp>
        <p:nvSpPr>
          <p:cNvPr id="18" name="Text Placeholder 17"/>
          <p:cNvSpPr>
            <a:spLocks noGrp="1"/>
          </p:cNvSpPr>
          <p:nvPr>
            <p:ph type="body" sz="quarter" idx="10"/>
          </p:nvPr>
        </p:nvSpPr>
        <p:spPr>
          <a:xfrm>
            <a:off x="517525" y="1141413"/>
            <a:ext cx="11149013" cy="553998"/>
          </a:xfrm>
        </p:spPr>
        <p:txBody>
          <a:bodyPr/>
          <a:lstStyle/>
          <a:p>
            <a:r>
              <a:rPr lang="en-US" dirty="0">
                <a:solidFill>
                  <a:schemeClr val="accent2">
                    <a:alpha val="99000"/>
                  </a:schemeClr>
                </a:solidFill>
              </a:rPr>
              <a:t>Selectively style page based on properties of the media</a:t>
            </a:r>
          </a:p>
        </p:txBody>
      </p:sp>
      <p:sp>
        <p:nvSpPr>
          <p:cNvPr id="5" name="Rectangle 4"/>
          <p:cNvSpPr/>
          <p:nvPr/>
        </p:nvSpPr>
        <p:spPr bwMode="auto">
          <a:xfrm>
            <a:off x="4131882" y="2488019"/>
            <a:ext cx="7534656" cy="4125506"/>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a:solidFill>
                  <a:schemeClr val="bg1">
                    <a:alpha val="99000"/>
                  </a:schemeClr>
                </a:solidFill>
                <a:latin typeface="Consolas" pitchFamily="49" charset="0"/>
                <a:cs typeface="Consolas" pitchFamily="49" charset="0"/>
              </a:rPr>
              <a:t>&lt;style type="text/</a:t>
            </a:r>
            <a:r>
              <a:rPr lang="en-US" sz="2000" dirty="0" err="1">
                <a:solidFill>
                  <a:schemeClr val="bg1">
                    <a:alpha val="99000"/>
                  </a:schemeClr>
                </a:solidFill>
                <a:latin typeface="Consolas" pitchFamily="49" charset="0"/>
                <a:cs typeface="Consolas" pitchFamily="49" charset="0"/>
              </a:rPr>
              <a:t>css</a:t>
            </a:r>
            <a:r>
              <a:rPr lang="en-US" sz="2000" dirty="0">
                <a:solidFill>
                  <a:schemeClr val="bg1">
                    <a:alpha val="99000"/>
                  </a:schemeClr>
                </a:solidFill>
                <a:latin typeface="Consolas" pitchFamily="49" charset="0"/>
                <a:cs typeface="Consolas" pitchFamily="49" charset="0"/>
              </a:rPr>
              <a:t>"&gt;</a:t>
            </a:r>
          </a:p>
          <a:p>
            <a:r>
              <a:rPr lang="en-US" sz="2000" dirty="0">
                <a:solidFill>
                  <a:schemeClr val="bg1">
                    <a:alpha val="99000"/>
                  </a:schemeClr>
                </a:solidFill>
                <a:latin typeface="Consolas" pitchFamily="49" charset="0"/>
                <a:cs typeface="Consolas" pitchFamily="49" charset="0"/>
              </a:rPr>
              <a:t>  @media all and (min-width: 640px) </a:t>
            </a:r>
          </a:p>
          <a:p>
            <a:r>
              <a:rPr lang="en-US" sz="2000" dirty="0" smtClean="0">
                <a:solidFill>
                  <a:schemeClr val="bg1">
                    <a:alpha val="99000"/>
                  </a:schemeClr>
                </a:solidFill>
                <a:latin typeface="Consolas" pitchFamily="49" charset="0"/>
                <a:cs typeface="Consolas" pitchFamily="49" charset="0"/>
              </a:rPr>
              <a:t>  { </a:t>
            </a:r>
          </a:p>
          <a:p>
            <a:r>
              <a:rPr lang="en-US" sz="2000" dirty="0">
                <a:solidFill>
                  <a:schemeClr val="bg1">
                    <a:alpha val="99000"/>
                  </a:schemeClr>
                </a:solidFill>
                <a:latin typeface="Consolas" pitchFamily="49" charset="0"/>
                <a:cs typeface="Consolas" pitchFamily="49" charset="0"/>
              </a:rPr>
              <a:t> </a:t>
            </a:r>
            <a:r>
              <a:rPr lang="en-US" sz="2000" dirty="0" smtClean="0">
                <a:solidFill>
                  <a:schemeClr val="bg1">
                    <a:alpha val="99000"/>
                  </a:schemeClr>
                </a:solidFill>
                <a:latin typeface="Consolas" pitchFamily="49" charset="0"/>
                <a:cs typeface="Consolas" pitchFamily="49" charset="0"/>
              </a:rPr>
              <a:t>  #</a:t>
            </a:r>
            <a:r>
              <a:rPr lang="en-US" sz="2000" dirty="0">
                <a:solidFill>
                  <a:schemeClr val="bg1">
                    <a:alpha val="99000"/>
                  </a:schemeClr>
                </a:solidFill>
                <a:latin typeface="Consolas" pitchFamily="49" charset="0"/>
                <a:cs typeface="Consolas" pitchFamily="49" charset="0"/>
              </a:rPr>
              <a:t>media-queries-1 { background-color: #0f0; }</a:t>
            </a:r>
          </a:p>
          <a:p>
            <a:r>
              <a:rPr lang="en-US" sz="2000" dirty="0" smtClean="0">
                <a:solidFill>
                  <a:schemeClr val="bg1">
                    <a:alpha val="99000"/>
                  </a:schemeClr>
                </a:solidFill>
                <a:latin typeface="Consolas" pitchFamily="49" charset="0"/>
                <a:cs typeface="Consolas" pitchFamily="49" charset="0"/>
              </a:rPr>
              <a:t>  }</a:t>
            </a:r>
            <a:r>
              <a:rPr lang="en-US" sz="2000" dirty="0">
                <a:solidFill>
                  <a:schemeClr val="bg1">
                    <a:alpha val="99000"/>
                  </a:schemeClr>
                </a:solidFill>
                <a:latin typeface="Consolas" pitchFamily="49" charset="0"/>
                <a:cs typeface="Consolas" pitchFamily="49" charset="0"/>
              </a:rPr>
              <a:t>	</a:t>
            </a:r>
          </a:p>
          <a:p>
            <a:endParaRPr lang="en-US" sz="2000" dirty="0" smtClean="0">
              <a:solidFill>
                <a:schemeClr val="bg1">
                  <a:alpha val="99000"/>
                </a:schemeClr>
              </a:solidFill>
              <a:latin typeface="Consolas" pitchFamily="49" charset="0"/>
              <a:cs typeface="Consolas" pitchFamily="49" charset="0"/>
            </a:endParaRPr>
          </a:p>
          <a:p>
            <a:r>
              <a:rPr lang="en-US" sz="2000" dirty="0" smtClean="0">
                <a:solidFill>
                  <a:schemeClr val="bg1">
                    <a:alpha val="99000"/>
                  </a:schemeClr>
                </a:solidFill>
                <a:latin typeface="Consolas" pitchFamily="49" charset="0"/>
                <a:cs typeface="Consolas" pitchFamily="49" charset="0"/>
              </a:rPr>
              <a:t>  @</a:t>
            </a:r>
            <a:r>
              <a:rPr lang="en-US" sz="2000" dirty="0">
                <a:solidFill>
                  <a:schemeClr val="bg1">
                    <a:alpha val="99000"/>
                  </a:schemeClr>
                </a:solidFill>
                <a:latin typeface="Consolas" pitchFamily="49" charset="0"/>
                <a:cs typeface="Consolas" pitchFamily="49" charset="0"/>
              </a:rPr>
              <a:t>media screen and (max-width: 2000px)</a:t>
            </a:r>
          </a:p>
          <a:p>
            <a:r>
              <a:rPr lang="en-US" sz="2000" dirty="0" smtClean="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 </a:t>
            </a:r>
            <a:r>
              <a:rPr lang="en-US" sz="2000" dirty="0" smtClean="0">
                <a:solidFill>
                  <a:schemeClr val="bg1">
                    <a:alpha val="99000"/>
                  </a:schemeClr>
                </a:solidFill>
                <a:latin typeface="Consolas" pitchFamily="49" charset="0"/>
                <a:cs typeface="Consolas" pitchFamily="49" charset="0"/>
              </a:rPr>
              <a:t>   #</a:t>
            </a:r>
            <a:r>
              <a:rPr lang="en-US" sz="2000" dirty="0">
                <a:solidFill>
                  <a:schemeClr val="bg1">
                    <a:alpha val="99000"/>
                  </a:schemeClr>
                </a:solidFill>
                <a:latin typeface="Consolas" pitchFamily="49" charset="0"/>
                <a:cs typeface="Consolas" pitchFamily="49" charset="0"/>
              </a:rPr>
              <a:t>media-queries-2 { background-color: #0f0; } </a:t>
            </a:r>
          </a:p>
          <a:p>
            <a:r>
              <a:rPr lang="en-US" sz="2000" dirty="0" smtClean="0">
                <a:solidFill>
                  <a:schemeClr val="bg1">
                    <a:alpha val="99000"/>
                  </a:schemeClr>
                </a:solidFill>
                <a:latin typeface="Consolas" pitchFamily="49" charset="0"/>
                <a:cs typeface="Consolas" pitchFamily="49" charset="0"/>
              </a:rPr>
              <a:t>  }</a:t>
            </a:r>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&lt;/style</a:t>
            </a:r>
            <a:r>
              <a:rPr lang="en-US" sz="2000" dirty="0" smtClean="0">
                <a:solidFill>
                  <a:schemeClr val="bg1">
                    <a:alpha val="99000"/>
                  </a:schemeClr>
                </a:solidFill>
                <a:latin typeface="Consolas" pitchFamily="49" charset="0"/>
                <a:cs typeface="Consolas" pitchFamily="49" charset="0"/>
              </a:rPr>
              <a:t>&gt;</a:t>
            </a:r>
            <a:endParaRPr lang="en-US" sz="2000" dirty="0">
              <a:solidFill>
                <a:schemeClr val="bg1">
                  <a:alpha val="99000"/>
                </a:schemeClr>
              </a:solidFill>
              <a:latin typeface="Consolas" pitchFamily="49" charset="0"/>
              <a:cs typeface="Consolas" pitchFamily="49" charset="0"/>
            </a:endParaRPr>
          </a:p>
        </p:txBody>
      </p:sp>
    </p:spTree>
    <p:extLst>
      <p:ext uri="{BB962C8B-B14F-4D97-AF65-F5344CB8AC3E}">
        <p14:creationId xmlns:p14="http://schemas.microsoft.com/office/powerpoint/2010/main" val="3697046991"/>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CSS3 </a:t>
            </a:r>
            <a:r>
              <a:rPr lang="en-US" dirty="0" smtClean="0"/>
              <a:t>Colors</a:t>
            </a:r>
            <a:endParaRPr lang="en-US" dirty="0"/>
          </a:p>
        </p:txBody>
      </p:sp>
      <p:sp>
        <p:nvSpPr>
          <p:cNvPr id="18" name="Text Placeholder 17"/>
          <p:cNvSpPr>
            <a:spLocks noGrp="1"/>
          </p:cNvSpPr>
          <p:nvPr>
            <p:ph type="body" sz="quarter" idx="10"/>
          </p:nvPr>
        </p:nvSpPr>
        <p:spPr>
          <a:xfrm>
            <a:off x="509587" y="1141412"/>
            <a:ext cx="11149013" cy="2446824"/>
          </a:xfrm>
        </p:spPr>
        <p:txBody>
          <a:bodyPr/>
          <a:lstStyle/>
          <a:p>
            <a:r>
              <a:rPr lang="en-US" dirty="0">
                <a:solidFill>
                  <a:schemeClr val="accent2">
                    <a:alpha val="99000"/>
                  </a:schemeClr>
                </a:solidFill>
              </a:rPr>
              <a:t>Alpha color with </a:t>
            </a:r>
            <a:r>
              <a:rPr lang="en-US" dirty="0" err="1">
                <a:solidFill>
                  <a:schemeClr val="accent2">
                    <a:alpha val="99000"/>
                  </a:schemeClr>
                </a:solidFill>
              </a:rPr>
              <a:t>rgba</a:t>
            </a:r>
            <a:r>
              <a:rPr lang="en-US" dirty="0">
                <a:solidFill>
                  <a:schemeClr val="accent2">
                    <a:alpha val="99000"/>
                  </a:schemeClr>
                </a:solidFill>
              </a:rPr>
              <a:t>() and </a:t>
            </a:r>
            <a:r>
              <a:rPr lang="en-US" dirty="0" err="1">
                <a:solidFill>
                  <a:schemeClr val="accent2">
                    <a:alpha val="99000"/>
                  </a:schemeClr>
                </a:solidFill>
              </a:rPr>
              <a:t>hsla</a:t>
            </a:r>
            <a:r>
              <a:rPr lang="en-US" dirty="0">
                <a:solidFill>
                  <a:schemeClr val="accent2">
                    <a:alpha val="99000"/>
                  </a:schemeClr>
                </a:solidFill>
              </a:rPr>
              <a:t>() color </a:t>
            </a:r>
            <a:r>
              <a:rPr lang="en-US" dirty="0" smtClean="0">
                <a:solidFill>
                  <a:schemeClr val="accent2">
                    <a:alpha val="99000"/>
                  </a:schemeClr>
                </a:solidFill>
              </a:rPr>
              <a:t>definitions</a:t>
            </a:r>
            <a:endParaRPr lang="en-US" dirty="0">
              <a:solidFill>
                <a:schemeClr val="accent2">
                  <a:alpha val="99000"/>
                </a:schemeClr>
              </a:solidFill>
            </a:endParaRPr>
          </a:p>
          <a:p>
            <a:r>
              <a:rPr lang="en-US" dirty="0"/>
              <a:t>Transparency control with the opacity property</a:t>
            </a:r>
          </a:p>
          <a:p>
            <a:r>
              <a:rPr lang="en-US" dirty="0">
                <a:solidFill>
                  <a:schemeClr val="accent2">
                    <a:alpha val="99000"/>
                  </a:schemeClr>
                </a:solidFill>
              </a:rPr>
              <a:t>Can be used with any property that takes the </a:t>
            </a:r>
            <a:r>
              <a:rPr lang="en-US" dirty="0" smtClean="0">
                <a:solidFill>
                  <a:schemeClr val="accent2">
                    <a:alpha val="99000"/>
                  </a:schemeClr>
                </a:solidFill>
              </a:rPr>
              <a:t/>
            </a:r>
            <a:br>
              <a:rPr lang="en-US" dirty="0" smtClean="0">
                <a:solidFill>
                  <a:schemeClr val="accent2">
                    <a:alpha val="99000"/>
                  </a:schemeClr>
                </a:solidFill>
              </a:rPr>
            </a:br>
            <a:r>
              <a:rPr lang="en-US" dirty="0" smtClean="0">
                <a:solidFill>
                  <a:schemeClr val="accent2">
                    <a:alpha val="99000"/>
                  </a:schemeClr>
                </a:solidFill>
              </a:rPr>
              <a:t>color </a:t>
            </a:r>
            <a:r>
              <a:rPr lang="en-US" dirty="0">
                <a:solidFill>
                  <a:schemeClr val="accent2">
                    <a:alpha val="99000"/>
                  </a:schemeClr>
                </a:solidFill>
              </a:rPr>
              <a:t>property</a:t>
            </a:r>
          </a:p>
        </p:txBody>
      </p:sp>
      <p:sp>
        <p:nvSpPr>
          <p:cNvPr id="5" name="Rectangle 4"/>
          <p:cNvSpPr/>
          <p:nvPr/>
        </p:nvSpPr>
        <p:spPr bwMode="auto">
          <a:xfrm>
            <a:off x="4124325" y="3680322"/>
            <a:ext cx="7543800" cy="2933203"/>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err="1">
                <a:solidFill>
                  <a:schemeClr val="bg1">
                    <a:alpha val="99000"/>
                  </a:schemeClr>
                </a:solidFill>
                <a:latin typeface="Consolas" pitchFamily="49" charset="0"/>
                <a:cs typeface="Consolas" pitchFamily="49" charset="0"/>
              </a:rPr>
              <a:t>div.top</a:t>
            </a:r>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 background-color: </a:t>
            </a:r>
            <a:r>
              <a:rPr lang="en-US" sz="2000" dirty="0" err="1">
                <a:solidFill>
                  <a:schemeClr val="bg1">
                    <a:alpha val="99000"/>
                  </a:schemeClr>
                </a:solidFill>
                <a:latin typeface="Consolas" pitchFamily="49" charset="0"/>
                <a:cs typeface="Consolas" pitchFamily="49" charset="0"/>
              </a:rPr>
              <a:t>rgba</a:t>
            </a:r>
            <a:r>
              <a:rPr lang="en-US" sz="2000" dirty="0">
                <a:solidFill>
                  <a:schemeClr val="bg1">
                    <a:alpha val="99000"/>
                  </a:schemeClr>
                </a:solidFill>
                <a:latin typeface="Consolas" pitchFamily="49" charset="0"/>
                <a:cs typeface="Consolas" pitchFamily="49" charset="0"/>
              </a:rPr>
              <a:t>(0, 0, 0, 0.5);</a:t>
            </a:r>
          </a:p>
          <a:p>
            <a:r>
              <a:rPr lang="en-US" sz="2000" dirty="0">
                <a:solidFill>
                  <a:schemeClr val="bg1">
                    <a:alpha val="99000"/>
                  </a:schemeClr>
                </a:solidFill>
                <a:latin typeface="Consolas" pitchFamily="49" charset="0"/>
                <a:cs typeface="Consolas" pitchFamily="49" charset="0"/>
              </a:rPr>
              <a:t> color: </a:t>
            </a:r>
            <a:r>
              <a:rPr lang="en-US" sz="2000" dirty="0" smtClean="0">
                <a:solidFill>
                  <a:schemeClr val="bg1">
                    <a:alpha val="99000"/>
                  </a:schemeClr>
                </a:solidFill>
                <a:latin typeface="Consolas" pitchFamily="49" charset="0"/>
                <a:cs typeface="Consolas" pitchFamily="49" charset="0"/>
              </a:rPr>
              <a:t>#</a:t>
            </a:r>
            <a:r>
              <a:rPr lang="en-US" sz="2000" dirty="0" err="1" smtClean="0">
                <a:solidFill>
                  <a:schemeClr val="bg1">
                    <a:alpha val="99000"/>
                  </a:schemeClr>
                </a:solidFill>
                <a:latin typeface="Consolas" pitchFamily="49" charset="0"/>
                <a:cs typeface="Consolas" pitchFamily="49" charset="0"/>
              </a:rPr>
              <a:t>eeoocc</a:t>
            </a:r>
            <a:r>
              <a:rPr lang="en-US" sz="2000" dirty="0" smtClean="0">
                <a:solidFill>
                  <a:schemeClr val="bg1">
                    <a:alpha val="99000"/>
                  </a:schemeClr>
                </a:solidFill>
                <a:latin typeface="Consolas" pitchFamily="49" charset="0"/>
                <a:cs typeface="Consolas" pitchFamily="49" charset="0"/>
              </a:rPr>
              <a:t>;</a:t>
            </a:r>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a:t>
            </a:r>
          </a:p>
          <a:p>
            <a:r>
              <a:rPr lang="en-US" sz="2000" dirty="0" err="1">
                <a:solidFill>
                  <a:schemeClr val="bg1">
                    <a:alpha val="99000"/>
                  </a:schemeClr>
                </a:solidFill>
                <a:latin typeface="Consolas" pitchFamily="49" charset="0"/>
                <a:cs typeface="Consolas" pitchFamily="49" charset="0"/>
              </a:rPr>
              <a:t>div.bottom</a:t>
            </a:r>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  background-color: </a:t>
            </a:r>
            <a:r>
              <a:rPr lang="en-US" sz="2000" dirty="0" err="1">
                <a:solidFill>
                  <a:schemeClr val="bg1">
                    <a:alpha val="99000"/>
                  </a:schemeClr>
                </a:solidFill>
                <a:latin typeface="Consolas" pitchFamily="49" charset="0"/>
                <a:cs typeface="Consolas" pitchFamily="49" charset="0"/>
              </a:rPr>
              <a:t>hlsa</a:t>
            </a:r>
            <a:r>
              <a:rPr lang="en-US" sz="2000" dirty="0">
                <a:solidFill>
                  <a:schemeClr val="bg1">
                    <a:alpha val="99000"/>
                  </a:schemeClr>
                </a:solidFill>
                <a:latin typeface="Consolas" pitchFamily="49" charset="0"/>
                <a:cs typeface="Consolas" pitchFamily="49" charset="0"/>
              </a:rPr>
              <a:t>(0, 0%, 0%, 0.5);</a:t>
            </a:r>
          </a:p>
          <a:p>
            <a:r>
              <a:rPr lang="en-US" sz="2000" dirty="0">
                <a:solidFill>
                  <a:schemeClr val="bg1">
                    <a:alpha val="99000"/>
                  </a:schemeClr>
                </a:solidFill>
                <a:latin typeface="Consolas" pitchFamily="49" charset="0"/>
                <a:cs typeface="Consolas" pitchFamily="49" charset="0"/>
              </a:rPr>
              <a:t>  color: </a:t>
            </a:r>
            <a:r>
              <a:rPr lang="en-US" sz="2000" dirty="0" smtClean="0">
                <a:solidFill>
                  <a:schemeClr val="bg1">
                    <a:alpha val="99000"/>
                  </a:schemeClr>
                </a:solidFill>
                <a:latin typeface="Consolas" pitchFamily="49" charset="0"/>
                <a:cs typeface="Consolas" pitchFamily="49" charset="0"/>
              </a:rPr>
              <a:t>#99cc44;</a:t>
            </a:r>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a:t>
            </a:r>
          </a:p>
        </p:txBody>
      </p:sp>
    </p:spTree>
    <p:extLst>
      <p:ext uri="{BB962C8B-B14F-4D97-AF65-F5344CB8AC3E}">
        <p14:creationId xmlns:p14="http://schemas.microsoft.com/office/powerpoint/2010/main" val="1037385488"/>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CSS3 </a:t>
            </a:r>
            <a:r>
              <a:rPr lang="en-US" dirty="0" smtClean="0"/>
              <a:t>Borders</a:t>
            </a:r>
            <a:endParaRPr lang="en-US" dirty="0"/>
          </a:p>
        </p:txBody>
      </p:sp>
      <p:sp>
        <p:nvSpPr>
          <p:cNvPr id="18" name="Text Placeholder 17"/>
          <p:cNvSpPr>
            <a:spLocks noGrp="1"/>
          </p:cNvSpPr>
          <p:nvPr>
            <p:ph type="body" sz="quarter" idx="10"/>
          </p:nvPr>
        </p:nvSpPr>
        <p:spPr>
          <a:xfrm>
            <a:off x="519112" y="1141412"/>
            <a:ext cx="11149013" cy="1892826"/>
          </a:xfrm>
        </p:spPr>
        <p:txBody>
          <a:bodyPr/>
          <a:lstStyle/>
          <a:p>
            <a:r>
              <a:rPr lang="en-US" dirty="0">
                <a:solidFill>
                  <a:schemeClr val="accent2">
                    <a:alpha val="99000"/>
                  </a:schemeClr>
                </a:solidFill>
              </a:rPr>
              <a:t>Round corners with the border-radius property</a:t>
            </a:r>
          </a:p>
          <a:p>
            <a:r>
              <a:rPr lang="en-US" dirty="0"/>
              <a:t>Multiple background images per element</a:t>
            </a:r>
          </a:p>
          <a:p>
            <a:r>
              <a:rPr lang="en-US" dirty="0" smtClean="0">
                <a:solidFill>
                  <a:schemeClr val="accent2">
                    <a:alpha val="99000"/>
                  </a:schemeClr>
                </a:solidFill>
              </a:rPr>
              <a:t>Box-shadow </a:t>
            </a:r>
            <a:r>
              <a:rPr lang="en-US" dirty="0">
                <a:solidFill>
                  <a:schemeClr val="accent2">
                    <a:alpha val="99000"/>
                  </a:schemeClr>
                </a:solidFill>
              </a:rPr>
              <a:t>property on block elements</a:t>
            </a:r>
          </a:p>
        </p:txBody>
      </p:sp>
      <p:sp>
        <p:nvSpPr>
          <p:cNvPr id="5" name="Rectangle 4"/>
          <p:cNvSpPr/>
          <p:nvPr/>
        </p:nvSpPr>
        <p:spPr bwMode="auto">
          <a:xfrm>
            <a:off x="517525" y="3542417"/>
            <a:ext cx="6056416" cy="2707571"/>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a:solidFill>
                  <a:schemeClr val="bg1">
                    <a:alpha val="99000"/>
                  </a:schemeClr>
                </a:solidFill>
                <a:latin typeface="Consolas" pitchFamily="49" charset="0"/>
                <a:cs typeface="Consolas" pitchFamily="49" charset="0"/>
              </a:rPr>
              <a:t>div {</a:t>
            </a:r>
          </a:p>
          <a:p>
            <a:r>
              <a:rPr lang="en-US" sz="2000" dirty="0">
                <a:solidFill>
                  <a:schemeClr val="bg1">
                    <a:alpha val="99000"/>
                  </a:schemeClr>
                </a:solidFill>
                <a:latin typeface="Consolas" pitchFamily="49" charset="0"/>
                <a:cs typeface="Consolas" pitchFamily="49" charset="0"/>
              </a:rPr>
              <a:t> border-radius: 152px 304px 228px 152px;</a:t>
            </a:r>
          </a:p>
          <a:p>
            <a:r>
              <a:rPr lang="en-US" sz="2000" dirty="0">
                <a:solidFill>
                  <a:schemeClr val="bg1">
                    <a:alpha val="99000"/>
                  </a:schemeClr>
                </a:solidFill>
                <a:latin typeface="Consolas" pitchFamily="49" charset="0"/>
                <a:cs typeface="Consolas" pitchFamily="49" charset="0"/>
              </a:rPr>
              <a:t> border-style: double;</a:t>
            </a:r>
          </a:p>
          <a:p>
            <a:r>
              <a:rPr lang="en-US" sz="2000" dirty="0">
                <a:solidFill>
                  <a:schemeClr val="bg1">
                    <a:alpha val="99000"/>
                  </a:schemeClr>
                </a:solidFill>
                <a:latin typeface="Consolas" pitchFamily="49" charset="0"/>
                <a:cs typeface="Consolas" pitchFamily="49" charset="0"/>
              </a:rPr>
              <a:t> border-width: 42px;</a:t>
            </a:r>
          </a:p>
          <a:p>
            <a:r>
              <a:rPr lang="en-US" sz="2000" dirty="0">
                <a:solidFill>
                  <a:schemeClr val="bg1">
                    <a:alpha val="99000"/>
                  </a:schemeClr>
                </a:solidFill>
                <a:latin typeface="Consolas" pitchFamily="49" charset="0"/>
                <a:cs typeface="Consolas" pitchFamily="49" charset="0"/>
              </a:rPr>
              <a:t> padding: 12px;</a:t>
            </a:r>
          </a:p>
          <a:p>
            <a:r>
              <a:rPr lang="en-US" sz="2000" dirty="0">
                <a:solidFill>
                  <a:schemeClr val="bg1">
                    <a:alpha val="99000"/>
                  </a:schemeClr>
                </a:solidFill>
                <a:latin typeface="Consolas" pitchFamily="49" charset="0"/>
                <a:cs typeface="Consolas" pitchFamily="49" charset="0"/>
              </a:rPr>
              <a:t>}</a:t>
            </a:r>
          </a:p>
        </p:txBody>
      </p:sp>
      <p:pic>
        <p:nvPicPr>
          <p:cNvPr id="6"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6962776" y="3437758"/>
            <a:ext cx="4820088" cy="29001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48621340"/>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CSS3 Vendor Prefix Support</a:t>
            </a:r>
            <a:endParaRPr lang="en-US" dirty="0"/>
          </a:p>
        </p:txBody>
      </p:sp>
      <p:sp>
        <p:nvSpPr>
          <p:cNvPr id="18" name="Text Placeholder 17"/>
          <p:cNvSpPr>
            <a:spLocks noGrp="1"/>
          </p:cNvSpPr>
          <p:nvPr>
            <p:ph type="body" sz="quarter" idx="10"/>
          </p:nvPr>
        </p:nvSpPr>
        <p:spPr>
          <a:xfrm>
            <a:off x="519112" y="1141413"/>
            <a:ext cx="11149013" cy="1112612"/>
          </a:xfrm>
        </p:spPr>
        <p:txBody>
          <a:bodyPr/>
          <a:lstStyle/>
          <a:p>
            <a:r>
              <a:rPr lang="en-US" sz="3600" dirty="0" smtClean="0"/>
              <a:t>Vendor prefixing supported in Visual Studio 11</a:t>
            </a:r>
          </a:p>
          <a:p>
            <a:r>
              <a:rPr lang="en-US" sz="3600" dirty="0" smtClean="0"/>
              <a:t>Autocomplete fills in based on tweak syntax</a:t>
            </a:r>
          </a:p>
        </p:txBody>
      </p:sp>
      <p:pic>
        <p:nvPicPr>
          <p:cNvPr id="808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9112" y="2467197"/>
            <a:ext cx="2047875" cy="1562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 name="Straight Arrow Connector 2"/>
          <p:cNvCxnSpPr/>
          <p:nvPr/>
        </p:nvCxnSpPr>
        <p:spPr>
          <a:xfrm>
            <a:off x="2727407" y="3157870"/>
            <a:ext cx="733646"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3607164" y="3790220"/>
            <a:ext cx="2257028" cy="387798"/>
          </a:xfrm>
          <a:prstGeom prst="rect">
            <a:avLst/>
          </a:prstGeom>
          <a:noFill/>
        </p:spPr>
        <p:txBody>
          <a:bodyPr wrap="none" lIns="0" tIns="0" rIns="0" bIns="0" rtlCol="0">
            <a:spAutoFit/>
          </a:bodyPr>
          <a:lstStyle/>
          <a:p>
            <a:pPr>
              <a:lnSpc>
                <a:spcPct val="90000"/>
              </a:lnSpc>
              <a:spcBef>
                <a:spcPct val="20000"/>
              </a:spcBef>
              <a:buSzPct val="80000"/>
            </a:pPr>
            <a:r>
              <a:rPr lang="en-US" sz="2800" dirty="0" smtClean="0">
                <a:gradFill>
                  <a:gsLst>
                    <a:gs pos="0">
                      <a:srgbClr val="292929">
                        <a:lumMod val="90000"/>
                        <a:lumOff val="10000"/>
                      </a:srgbClr>
                    </a:gs>
                    <a:gs pos="86000">
                      <a:srgbClr val="292929">
                        <a:lumMod val="90000"/>
                        <a:lumOff val="10000"/>
                      </a:srgbClr>
                    </a:gs>
                  </a:gsLst>
                  <a:lin ang="5400000" scaled="0"/>
                </a:gradFill>
              </a:rPr>
              <a:t>User clicks tab</a:t>
            </a:r>
            <a:endParaRPr lang="en-US" sz="2800" dirty="0">
              <a:gradFill>
                <a:gsLst>
                  <a:gs pos="0">
                    <a:srgbClr val="292929">
                      <a:lumMod val="90000"/>
                      <a:lumOff val="10000"/>
                    </a:srgbClr>
                  </a:gs>
                  <a:gs pos="86000">
                    <a:srgbClr val="292929">
                      <a:lumMod val="90000"/>
                      <a:lumOff val="10000"/>
                    </a:srgbClr>
                  </a:gs>
                </a:gsLst>
                <a:lin ang="5400000" scaled="0"/>
              </a:gradFill>
            </a:endParaRPr>
          </a:p>
        </p:txBody>
      </p:sp>
      <p:pic>
        <p:nvPicPr>
          <p:cNvPr id="808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7164" y="2535643"/>
            <a:ext cx="3205004" cy="1249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09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73" y="2467197"/>
            <a:ext cx="3363360" cy="1176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9" name="Straight Arrow Connector 18"/>
          <p:cNvCxnSpPr/>
          <p:nvPr/>
        </p:nvCxnSpPr>
        <p:spPr>
          <a:xfrm>
            <a:off x="6886427" y="3182680"/>
            <a:ext cx="733646"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766184" y="3815030"/>
            <a:ext cx="3181897" cy="775597"/>
          </a:xfrm>
          <a:prstGeom prst="rect">
            <a:avLst/>
          </a:prstGeom>
          <a:noFill/>
        </p:spPr>
        <p:txBody>
          <a:bodyPr wrap="none" lIns="0" tIns="0" rIns="0" bIns="0" rtlCol="0">
            <a:spAutoFit/>
          </a:bodyPr>
          <a:lstStyle/>
          <a:p>
            <a:pPr>
              <a:lnSpc>
                <a:spcPct val="90000"/>
              </a:lnSpc>
              <a:spcBef>
                <a:spcPct val="20000"/>
              </a:spcBef>
              <a:buSzPct val="80000"/>
            </a:pPr>
            <a:r>
              <a:rPr lang="en-US" sz="2800" dirty="0" smtClean="0">
                <a:gradFill>
                  <a:gsLst>
                    <a:gs pos="0">
                      <a:srgbClr val="292929">
                        <a:lumMod val="90000"/>
                        <a:lumOff val="10000"/>
                      </a:srgbClr>
                    </a:gs>
                    <a:gs pos="86000">
                      <a:srgbClr val="292929">
                        <a:lumMod val="90000"/>
                        <a:lumOff val="10000"/>
                      </a:srgbClr>
                    </a:gs>
                  </a:gsLst>
                  <a:lin ang="5400000" scaled="0"/>
                </a:gradFill>
              </a:rPr>
              <a:t>User Edits and value</a:t>
            </a:r>
            <a:br>
              <a:rPr lang="en-US" sz="2800" dirty="0" smtClean="0">
                <a:gradFill>
                  <a:gsLst>
                    <a:gs pos="0">
                      <a:srgbClr val="292929">
                        <a:lumMod val="90000"/>
                        <a:lumOff val="10000"/>
                      </a:srgbClr>
                    </a:gs>
                    <a:gs pos="86000">
                      <a:srgbClr val="292929">
                        <a:lumMod val="90000"/>
                        <a:lumOff val="10000"/>
                      </a:srgbClr>
                    </a:gs>
                  </a:gsLst>
                  <a:lin ang="5400000" scaled="0"/>
                </a:gradFill>
              </a:rPr>
            </a:br>
            <a:r>
              <a:rPr lang="en-US" sz="2800" dirty="0" smtClean="0">
                <a:gradFill>
                  <a:gsLst>
                    <a:gs pos="0">
                      <a:srgbClr val="292929">
                        <a:lumMod val="90000"/>
                        <a:lumOff val="10000"/>
                      </a:srgbClr>
                    </a:gs>
                    <a:gs pos="86000">
                      <a:srgbClr val="292929">
                        <a:lumMod val="90000"/>
                        <a:lumOff val="10000"/>
                      </a:srgbClr>
                    </a:gs>
                  </a:gsLst>
                  <a:lin ang="5400000" scaled="0"/>
                </a:gradFill>
              </a:rPr>
              <a:t>is pre-populated</a:t>
            </a:r>
            <a:endParaRPr lang="en-US" sz="2800" dirty="0">
              <a:gradFill>
                <a:gsLst>
                  <a:gs pos="0">
                    <a:srgbClr val="292929">
                      <a:lumMod val="90000"/>
                      <a:lumOff val="10000"/>
                    </a:srgbClr>
                  </a:gs>
                  <a:gs pos="86000">
                    <a:srgbClr val="292929">
                      <a:lumMod val="90000"/>
                      <a:lumOff val="10000"/>
                    </a:srgbClr>
                  </a:gs>
                </a:gsLst>
                <a:lin ang="5400000" scaled="0"/>
              </a:gradFill>
            </a:endParaRPr>
          </a:p>
        </p:txBody>
      </p:sp>
    </p:spTree>
    <p:extLst>
      <p:ext uri="{BB962C8B-B14F-4D97-AF65-F5344CB8AC3E}">
        <p14:creationId xmlns:p14="http://schemas.microsoft.com/office/powerpoint/2010/main" val="13357969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80899"/>
                                        </p:tgtEl>
                                        <p:attrNameLst>
                                          <p:attrName>style.visibility</p:attrName>
                                        </p:attrNameLst>
                                      </p:cBhvr>
                                      <p:to>
                                        <p:strVal val="visible"/>
                                      </p:to>
                                    </p:set>
                                    <p:animEffect transition="in" filter="fade">
                                      <p:cBhvr>
                                        <p:cTn id="13" dur="500"/>
                                        <p:tgtEl>
                                          <p:spTgt spid="8089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nodeType="withEffect">
                                  <p:stCondLst>
                                    <p:cond delay="0"/>
                                  </p:stCondLst>
                                  <p:childTnLst>
                                    <p:set>
                                      <p:cBhvr>
                                        <p:cTn id="20" dur="1" fill="hold">
                                          <p:stCondLst>
                                            <p:cond delay="0"/>
                                          </p:stCondLst>
                                        </p:cTn>
                                        <p:tgtEl>
                                          <p:spTgt spid="80900"/>
                                        </p:tgtEl>
                                        <p:attrNameLst>
                                          <p:attrName>style.visibility</p:attrName>
                                        </p:attrNameLst>
                                      </p:cBhvr>
                                      <p:to>
                                        <p:strVal val="visible"/>
                                      </p:to>
                                    </p:set>
                                    <p:animEffect transition="in" filter="fade">
                                      <p:cBhvr>
                                        <p:cTn id="21" dur="500"/>
                                        <p:tgtEl>
                                          <p:spTgt spid="8090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69579730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1758"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ctrTitle"/>
            <p:custDataLst>
              <p:tags r:id="rId3"/>
            </p:custDataLst>
          </p:nvPr>
        </p:nvSpPr>
        <p:spPr/>
        <p:txBody>
          <a:bodyPr/>
          <a:lstStyle/>
          <a:p>
            <a:r>
              <a:rPr lang="en-US" dirty="0" smtClean="0"/>
              <a:t>CSS3 Demo</a:t>
            </a:r>
            <a:endParaRPr lang="en-US" dirty="0"/>
          </a:p>
        </p:txBody>
      </p:sp>
      <p:sp>
        <p:nvSpPr>
          <p:cNvPr id="5" name="Subtitle 4"/>
          <p:cNvSpPr>
            <a:spLocks noGrp="1"/>
          </p:cNvSpPr>
          <p:nvPr>
            <p:ph type="subTitle" idx="1"/>
          </p:nvPr>
        </p:nvSpPr>
        <p:spPr/>
        <p:txBody>
          <a:bodyPr/>
          <a:lstStyle/>
          <a:p>
            <a:endParaRPr lang="en-US"/>
          </a:p>
        </p:txBody>
      </p:sp>
      <p:sp>
        <p:nvSpPr>
          <p:cNvPr id="6" name="Text Placeholder 5"/>
          <p:cNvSpPr>
            <a:spLocks noGrp="1"/>
          </p:cNvSpPr>
          <p:nvPr>
            <p:ph type="body" sz="quarter" idx="10"/>
          </p:nvPr>
        </p:nvSpPr>
        <p:spPr/>
        <p:txBody>
          <a:bodyPr/>
          <a:lstStyle/>
          <a:p>
            <a:r>
              <a:rPr lang="en-US" smtClean="0"/>
              <a:t>demo</a:t>
            </a:r>
            <a:endParaRPr lang="en-US" dirty="0"/>
          </a:p>
        </p:txBody>
      </p:sp>
    </p:spTree>
    <p:extLst>
      <p:ext uri="{BB962C8B-B14F-4D97-AF65-F5344CB8AC3E}">
        <p14:creationId xmlns:p14="http://schemas.microsoft.com/office/powerpoint/2010/main" val="749845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753271014"/>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2564"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err="1" smtClean="0"/>
              <a:t>jQuery</a:t>
            </a:r>
            <a:r>
              <a:rPr lang="en-US" dirty="0" smtClean="0"/>
              <a:t> Fundamentals</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374635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079077315"/>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3691"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5" name="Title 4"/>
          <p:cNvSpPr>
            <a:spLocks noGrp="1"/>
          </p:cNvSpPr>
          <p:nvPr>
            <p:ph type="title"/>
            <p:custDataLst>
              <p:tags r:id="rId3"/>
            </p:custDataLst>
          </p:nvPr>
        </p:nvSpPr>
        <p:spPr/>
        <p:txBody>
          <a:bodyPr/>
          <a:lstStyle/>
          <a:p>
            <a:r>
              <a:rPr lang="en-US" smtClean="0"/>
              <a:t>Agenda </a:t>
            </a:r>
            <a:endParaRPr lang="en-US" dirty="0"/>
          </a:p>
        </p:txBody>
      </p:sp>
      <p:sp>
        <p:nvSpPr>
          <p:cNvPr id="6" name="Content Placeholder 5"/>
          <p:cNvSpPr>
            <a:spLocks noGrp="1"/>
          </p:cNvSpPr>
          <p:nvPr>
            <p:ph type="body" sz="quarter" idx="11"/>
            <p:custDataLst>
              <p:tags r:id="rId4"/>
            </p:custDataLst>
          </p:nvPr>
        </p:nvSpPr>
        <p:spPr>
          <a:xfrm>
            <a:off x="3473803" y="3029093"/>
            <a:ext cx="8202259" cy="2019014"/>
          </a:xfrm>
        </p:spPr>
        <p:txBody>
          <a:bodyPr/>
          <a:lstStyle/>
          <a:p>
            <a:r>
              <a:rPr lang="en-US" sz="3200" dirty="0"/>
              <a:t>HTML 5 in IE 9 &amp; 10</a:t>
            </a:r>
          </a:p>
          <a:p>
            <a:r>
              <a:rPr lang="en-US" sz="3200" dirty="0"/>
              <a:t>HTML5 Deep Dive</a:t>
            </a:r>
          </a:p>
          <a:p>
            <a:r>
              <a:rPr lang="en-US" sz="3200" dirty="0" err="1"/>
              <a:t>jQuery</a:t>
            </a:r>
            <a:r>
              <a:rPr lang="en-US" sz="3200" dirty="0"/>
              <a:t> Fundamentals</a:t>
            </a:r>
          </a:p>
        </p:txBody>
      </p:sp>
    </p:spTree>
    <p:extLst>
      <p:ext uri="{BB962C8B-B14F-4D97-AF65-F5344CB8AC3E}">
        <p14:creationId xmlns:p14="http://schemas.microsoft.com/office/powerpoint/2010/main" val="621077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ext uri="{D42A27DB-BD31-4B8C-83A1-F6EECF244321}">
                <p14:modId xmlns:p14="http://schemas.microsoft.com/office/powerpoint/2010/main" val="404209196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9843"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Who Uses </a:t>
            </a:r>
            <a:r>
              <a:rPr lang="en-US" dirty="0" err="1" smtClean="0"/>
              <a:t>jQuery</a:t>
            </a:r>
            <a:r>
              <a:rPr lang="en-US" dirty="0" smtClean="0"/>
              <a:t>?</a:t>
            </a:r>
            <a:endParaRPr lang="en-US" dirty="0"/>
          </a:p>
        </p:txBody>
      </p:sp>
      <p:sp>
        <p:nvSpPr>
          <p:cNvPr id="11" name="Content Placeholder 10"/>
          <p:cNvSpPr>
            <a:spLocks noGrp="1"/>
          </p:cNvSpPr>
          <p:nvPr>
            <p:ph type="body" sz="quarter" idx="10"/>
            <p:custDataLst>
              <p:tags r:id="rId4"/>
            </p:custDataLst>
          </p:nvPr>
        </p:nvSpPr>
        <p:spPr>
          <a:xfrm>
            <a:off x="519112" y="1141413"/>
            <a:ext cx="11149013" cy="1815882"/>
          </a:xfrm>
        </p:spPr>
        <p:txBody>
          <a:bodyPr/>
          <a:lstStyle/>
          <a:p>
            <a:pPr>
              <a:spcAft>
                <a:spcPts val="1200"/>
              </a:spcAft>
            </a:pPr>
            <a:r>
              <a:rPr lang="en-US" sz="4000" dirty="0" smtClean="0">
                <a:gradFill>
                  <a:gsLst>
                    <a:gs pos="0">
                      <a:schemeClr val="accent2"/>
                    </a:gs>
                    <a:gs pos="100000">
                      <a:schemeClr val="accent2"/>
                    </a:gs>
                  </a:gsLst>
                  <a:lin ang="5400000" scaled="0"/>
                </a:gradFill>
                <a:latin typeface="Segoe UI Light" pitchFamily="34" charset="0"/>
              </a:rPr>
              <a:t>25,343,057 Web Sites</a:t>
            </a:r>
          </a:p>
          <a:p>
            <a:pPr>
              <a:spcAft>
                <a:spcPts val="1200"/>
              </a:spcAft>
            </a:pPr>
            <a:r>
              <a:rPr lang="en-US" sz="4000" dirty="0" smtClean="0">
                <a:latin typeface="Segoe UI Light" pitchFamily="34" charset="0"/>
              </a:rPr>
              <a:t>1,778,334 of those sites rank </a:t>
            </a:r>
            <a:br>
              <a:rPr lang="en-US" sz="4000" dirty="0" smtClean="0">
                <a:latin typeface="Segoe UI Light" pitchFamily="34" charset="0"/>
              </a:rPr>
            </a:br>
            <a:r>
              <a:rPr lang="en-US" sz="4000" dirty="0" smtClean="0">
                <a:latin typeface="Segoe UI Light" pitchFamily="34" charset="0"/>
              </a:rPr>
              <a:t>in the top sites on the web</a:t>
            </a:r>
            <a:endParaRPr lang="en-US" sz="4000" dirty="0">
              <a:latin typeface="Segoe UI Light" pitchFamily="34" charset="0"/>
            </a:endParaRPr>
          </a:p>
        </p:txBody>
      </p:sp>
      <p:sp>
        <p:nvSpPr>
          <p:cNvPr id="6" name="Rectangle 5"/>
          <p:cNvSpPr/>
          <p:nvPr/>
        </p:nvSpPr>
        <p:spPr bwMode="auto">
          <a:xfrm>
            <a:off x="9072081" y="1141413"/>
            <a:ext cx="2603981" cy="571658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7" name="Freeform 83"/>
          <p:cNvSpPr>
            <a:spLocks noEditPoints="1"/>
          </p:cNvSpPr>
          <p:nvPr/>
        </p:nvSpPr>
        <p:spPr bwMode="black">
          <a:xfrm>
            <a:off x="9275862" y="1447799"/>
            <a:ext cx="2196417" cy="2318597"/>
          </a:xfrm>
          <a:custGeom>
            <a:avLst/>
            <a:gdLst>
              <a:gd name="T0" fmla="*/ 502 w 2107"/>
              <a:gd name="T1" fmla="*/ 1162 h 2221"/>
              <a:gd name="T2" fmla="*/ 239 w 2107"/>
              <a:gd name="T3" fmla="*/ 2072 h 2221"/>
              <a:gd name="T4" fmla="*/ 1587 w 2107"/>
              <a:gd name="T5" fmla="*/ 1800 h 2221"/>
              <a:gd name="T6" fmla="*/ 1487 w 2107"/>
              <a:gd name="T7" fmla="*/ 1835 h 2221"/>
              <a:gd name="T8" fmla="*/ 1579 w 2107"/>
              <a:gd name="T9" fmla="*/ 1870 h 2221"/>
              <a:gd name="T10" fmla="*/ 1470 w 2107"/>
              <a:gd name="T11" fmla="*/ 1847 h 2221"/>
              <a:gd name="T12" fmla="*/ 983 w 2107"/>
              <a:gd name="T13" fmla="*/ 1837 h 2221"/>
              <a:gd name="T14" fmla="*/ 1062 w 2107"/>
              <a:gd name="T15" fmla="*/ 1872 h 2221"/>
              <a:gd name="T16" fmla="*/ 956 w 2107"/>
              <a:gd name="T17" fmla="*/ 1951 h 2221"/>
              <a:gd name="T18" fmla="*/ 1046 w 2107"/>
              <a:gd name="T19" fmla="*/ 1970 h 2221"/>
              <a:gd name="T20" fmla="*/ 820 w 2107"/>
              <a:gd name="T21" fmla="*/ 1872 h 2221"/>
              <a:gd name="T22" fmla="*/ 899 w 2107"/>
              <a:gd name="T23" fmla="*/ 1836 h 2221"/>
              <a:gd name="T24" fmla="*/ 841 w 2107"/>
              <a:gd name="T25" fmla="*/ 1886 h 2221"/>
              <a:gd name="T26" fmla="*/ 905 w 2107"/>
              <a:gd name="T27" fmla="*/ 1920 h 2221"/>
              <a:gd name="T28" fmla="*/ 882 w 2107"/>
              <a:gd name="T29" fmla="*/ 1971 h 2221"/>
              <a:gd name="T30" fmla="*/ 687 w 2107"/>
              <a:gd name="T31" fmla="*/ 1847 h 2221"/>
              <a:gd name="T32" fmla="*/ 780 w 2107"/>
              <a:gd name="T33" fmla="*/ 1844 h 2221"/>
              <a:gd name="T34" fmla="*/ 760 w 2107"/>
              <a:gd name="T35" fmla="*/ 1882 h 2221"/>
              <a:gd name="T36" fmla="*/ 703 w 2107"/>
              <a:gd name="T37" fmla="*/ 1912 h 2221"/>
              <a:gd name="T38" fmla="*/ 682 w 2107"/>
              <a:gd name="T39" fmla="*/ 1972 h 2221"/>
              <a:gd name="T40" fmla="*/ 647 w 2107"/>
              <a:gd name="T41" fmla="*/ 1928 h 2221"/>
              <a:gd name="T42" fmla="*/ 631 w 2107"/>
              <a:gd name="T43" fmla="*/ 1862 h 2221"/>
              <a:gd name="T44" fmla="*/ 545 w 2107"/>
              <a:gd name="T45" fmla="*/ 2017 h 2221"/>
              <a:gd name="T46" fmla="*/ 416 w 2107"/>
              <a:gd name="T47" fmla="*/ 2078 h 2221"/>
              <a:gd name="T48" fmla="*/ 435 w 2107"/>
              <a:gd name="T49" fmla="*/ 2014 h 2221"/>
              <a:gd name="T50" fmla="*/ 538 w 2107"/>
              <a:gd name="T51" fmla="*/ 2006 h 2221"/>
              <a:gd name="T52" fmla="*/ 520 w 2107"/>
              <a:gd name="T53" fmla="*/ 1973 h 2221"/>
              <a:gd name="T54" fmla="*/ 490 w 2107"/>
              <a:gd name="T55" fmla="*/ 1930 h 2221"/>
              <a:gd name="T56" fmla="*/ 587 w 2107"/>
              <a:gd name="T57" fmla="*/ 1913 h 2221"/>
              <a:gd name="T58" fmla="*/ 1055 w 2107"/>
              <a:gd name="T59" fmla="*/ 2071 h 2221"/>
              <a:gd name="T60" fmla="*/ 605 w 2107"/>
              <a:gd name="T61" fmla="*/ 2078 h 2221"/>
              <a:gd name="T62" fmla="*/ 613 w 2107"/>
              <a:gd name="T63" fmla="*/ 2010 h 2221"/>
              <a:gd name="T64" fmla="*/ 1046 w 2107"/>
              <a:gd name="T65" fmla="*/ 2003 h 2221"/>
              <a:gd name="T66" fmla="*/ 1113 w 2107"/>
              <a:gd name="T67" fmla="*/ 1877 h 2221"/>
              <a:gd name="T68" fmla="*/ 1176 w 2107"/>
              <a:gd name="T69" fmla="*/ 1835 h 2221"/>
              <a:gd name="T70" fmla="*/ 1137 w 2107"/>
              <a:gd name="T71" fmla="*/ 1885 h 2221"/>
              <a:gd name="T72" fmla="*/ 1115 w 2107"/>
              <a:gd name="T73" fmla="*/ 1926 h 2221"/>
              <a:gd name="T74" fmla="*/ 1215 w 2107"/>
              <a:gd name="T75" fmla="*/ 1968 h 2221"/>
              <a:gd name="T76" fmla="*/ 1135 w 2107"/>
              <a:gd name="T77" fmla="*/ 1970 h 2221"/>
              <a:gd name="T78" fmla="*/ 1146 w 2107"/>
              <a:gd name="T79" fmla="*/ 2075 h 2221"/>
              <a:gd name="T80" fmla="*/ 1122 w 2107"/>
              <a:gd name="T81" fmla="*/ 2019 h 2221"/>
              <a:gd name="T82" fmla="*/ 1139 w 2107"/>
              <a:gd name="T83" fmla="*/ 2003 h 2221"/>
              <a:gd name="T84" fmla="*/ 1217 w 2107"/>
              <a:gd name="T85" fmla="*/ 2003 h 2221"/>
              <a:gd name="T86" fmla="*/ 1337 w 2107"/>
              <a:gd name="T87" fmla="*/ 1868 h 2221"/>
              <a:gd name="T88" fmla="*/ 1411 w 2107"/>
              <a:gd name="T89" fmla="*/ 1838 h 2221"/>
              <a:gd name="T90" fmla="*/ 1425 w 2107"/>
              <a:gd name="T91" fmla="*/ 1883 h 2221"/>
              <a:gd name="T92" fmla="*/ 1359 w 2107"/>
              <a:gd name="T93" fmla="*/ 1927 h 2221"/>
              <a:gd name="T94" fmla="*/ 1476 w 2107"/>
              <a:gd name="T95" fmla="*/ 1956 h 2221"/>
              <a:gd name="T96" fmla="*/ 1461 w 2107"/>
              <a:gd name="T97" fmla="*/ 1970 h 2221"/>
              <a:gd name="T98" fmla="*/ 1511 w 2107"/>
              <a:gd name="T99" fmla="*/ 2075 h 2221"/>
              <a:gd name="T100" fmla="*/ 1393 w 2107"/>
              <a:gd name="T101" fmla="*/ 2019 h 2221"/>
              <a:gd name="T102" fmla="*/ 1475 w 2107"/>
              <a:gd name="T103" fmla="*/ 2001 h 2221"/>
              <a:gd name="T104" fmla="*/ 1681 w 2107"/>
              <a:gd name="T105" fmla="*/ 2018 h 2221"/>
              <a:gd name="T106" fmla="*/ 1623 w 2107"/>
              <a:gd name="T107" fmla="*/ 2075 h 2221"/>
              <a:gd name="T108" fmla="*/ 1639 w 2107"/>
              <a:gd name="T109" fmla="*/ 2000 h 2221"/>
              <a:gd name="T110" fmla="*/ 1630 w 2107"/>
              <a:gd name="T111" fmla="*/ 1969 h 2221"/>
              <a:gd name="T112" fmla="*/ 1532 w 2107"/>
              <a:gd name="T113" fmla="*/ 1910 h 2221"/>
              <a:gd name="T114" fmla="*/ 933 w 2107"/>
              <a:gd name="T115" fmla="*/ 1308 h 2221"/>
              <a:gd name="T116" fmla="*/ 9 w 2107"/>
              <a:gd name="T117" fmla="*/ 909 h 2221"/>
              <a:gd name="T118" fmla="*/ 413 w 2107"/>
              <a:gd name="T119" fmla="*/ 386 h 2221"/>
              <a:gd name="T120" fmla="*/ 1700 w 2107"/>
              <a:gd name="T121" fmla="*/ 556 h 2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07" h="2221">
                <a:moveTo>
                  <a:pt x="2107" y="809"/>
                </a:moveTo>
                <a:cubicBezTo>
                  <a:pt x="2106" y="786"/>
                  <a:pt x="2103" y="764"/>
                  <a:pt x="2098" y="742"/>
                </a:cubicBezTo>
                <a:cubicBezTo>
                  <a:pt x="2098" y="745"/>
                  <a:pt x="2098" y="747"/>
                  <a:pt x="2098" y="749"/>
                </a:cubicBezTo>
                <a:cubicBezTo>
                  <a:pt x="2096" y="810"/>
                  <a:pt x="2076" y="869"/>
                  <a:pt x="2040" y="926"/>
                </a:cubicBezTo>
                <a:cubicBezTo>
                  <a:pt x="2018" y="961"/>
                  <a:pt x="1988" y="995"/>
                  <a:pt x="1953" y="1027"/>
                </a:cubicBezTo>
                <a:cubicBezTo>
                  <a:pt x="1918" y="1064"/>
                  <a:pt x="1873" y="1098"/>
                  <a:pt x="1819" y="1131"/>
                </a:cubicBezTo>
                <a:cubicBezTo>
                  <a:pt x="1777" y="1156"/>
                  <a:pt x="1731" y="1178"/>
                  <a:pt x="1682" y="1198"/>
                </a:cubicBezTo>
                <a:cubicBezTo>
                  <a:pt x="1682" y="1061"/>
                  <a:pt x="1682" y="1061"/>
                  <a:pt x="1682" y="1061"/>
                </a:cubicBezTo>
                <a:cubicBezTo>
                  <a:pt x="1682" y="1059"/>
                  <a:pt x="1682" y="1058"/>
                  <a:pt x="1682" y="1056"/>
                </a:cubicBezTo>
                <a:cubicBezTo>
                  <a:pt x="1680" y="988"/>
                  <a:pt x="1624" y="933"/>
                  <a:pt x="1554" y="933"/>
                </a:cubicBezTo>
                <a:cubicBezTo>
                  <a:pt x="555" y="933"/>
                  <a:pt x="555" y="933"/>
                  <a:pt x="555" y="933"/>
                </a:cubicBezTo>
                <a:cubicBezTo>
                  <a:pt x="484" y="933"/>
                  <a:pt x="426" y="990"/>
                  <a:pt x="426" y="1061"/>
                </a:cubicBezTo>
                <a:cubicBezTo>
                  <a:pt x="426" y="1141"/>
                  <a:pt x="426" y="1141"/>
                  <a:pt x="426" y="1141"/>
                </a:cubicBezTo>
                <a:cubicBezTo>
                  <a:pt x="430" y="1142"/>
                  <a:pt x="430" y="1142"/>
                  <a:pt x="430" y="1142"/>
                </a:cubicBezTo>
                <a:cubicBezTo>
                  <a:pt x="430" y="1143"/>
                  <a:pt x="459" y="1152"/>
                  <a:pt x="502" y="1162"/>
                </a:cubicBezTo>
                <a:cubicBezTo>
                  <a:pt x="502" y="1069"/>
                  <a:pt x="502" y="1069"/>
                  <a:pt x="502" y="1069"/>
                </a:cubicBezTo>
                <a:cubicBezTo>
                  <a:pt x="502" y="1032"/>
                  <a:pt x="531" y="1003"/>
                  <a:pt x="568" y="1003"/>
                </a:cubicBezTo>
                <a:cubicBezTo>
                  <a:pt x="1541" y="1003"/>
                  <a:pt x="1541" y="1003"/>
                  <a:pt x="1541" y="1003"/>
                </a:cubicBezTo>
                <a:cubicBezTo>
                  <a:pt x="1577" y="1003"/>
                  <a:pt x="1607" y="1032"/>
                  <a:pt x="1607" y="1069"/>
                </a:cubicBezTo>
                <a:cubicBezTo>
                  <a:pt x="1607" y="1668"/>
                  <a:pt x="1607" y="1668"/>
                  <a:pt x="1607" y="1668"/>
                </a:cubicBezTo>
                <a:cubicBezTo>
                  <a:pt x="1607" y="1704"/>
                  <a:pt x="1577" y="1734"/>
                  <a:pt x="1541" y="1734"/>
                </a:cubicBezTo>
                <a:cubicBezTo>
                  <a:pt x="568" y="1734"/>
                  <a:pt x="568" y="1734"/>
                  <a:pt x="568" y="1734"/>
                </a:cubicBezTo>
                <a:cubicBezTo>
                  <a:pt x="531" y="1734"/>
                  <a:pt x="502" y="1704"/>
                  <a:pt x="502" y="1668"/>
                </a:cubicBezTo>
                <a:cubicBezTo>
                  <a:pt x="502" y="1541"/>
                  <a:pt x="502" y="1541"/>
                  <a:pt x="502" y="1541"/>
                </a:cubicBezTo>
                <a:cubicBezTo>
                  <a:pt x="476" y="1535"/>
                  <a:pt x="451" y="1528"/>
                  <a:pt x="426" y="1520"/>
                </a:cubicBezTo>
                <a:cubicBezTo>
                  <a:pt x="426" y="1676"/>
                  <a:pt x="426" y="1676"/>
                  <a:pt x="426" y="1676"/>
                </a:cubicBezTo>
                <a:cubicBezTo>
                  <a:pt x="426" y="1736"/>
                  <a:pt x="467" y="1786"/>
                  <a:pt x="523" y="1800"/>
                </a:cubicBezTo>
                <a:cubicBezTo>
                  <a:pt x="491" y="1802"/>
                  <a:pt x="456" y="1813"/>
                  <a:pt x="435" y="1837"/>
                </a:cubicBezTo>
                <a:cubicBezTo>
                  <a:pt x="419" y="1857"/>
                  <a:pt x="403" y="1876"/>
                  <a:pt x="387" y="1895"/>
                </a:cubicBezTo>
                <a:cubicBezTo>
                  <a:pt x="337" y="1954"/>
                  <a:pt x="288" y="2013"/>
                  <a:pt x="239" y="2072"/>
                </a:cubicBezTo>
                <a:cubicBezTo>
                  <a:pt x="227" y="2086"/>
                  <a:pt x="203" y="2107"/>
                  <a:pt x="203" y="2127"/>
                </a:cubicBezTo>
                <a:cubicBezTo>
                  <a:pt x="203" y="2183"/>
                  <a:pt x="203" y="2183"/>
                  <a:pt x="203" y="2183"/>
                </a:cubicBezTo>
                <a:cubicBezTo>
                  <a:pt x="204" y="2190"/>
                  <a:pt x="206" y="2197"/>
                  <a:pt x="209" y="2202"/>
                </a:cubicBezTo>
                <a:cubicBezTo>
                  <a:pt x="222" y="2220"/>
                  <a:pt x="247" y="2221"/>
                  <a:pt x="267" y="2221"/>
                </a:cubicBezTo>
                <a:cubicBezTo>
                  <a:pt x="295" y="2221"/>
                  <a:pt x="1759" y="2221"/>
                  <a:pt x="1804" y="2221"/>
                </a:cubicBezTo>
                <a:cubicBezTo>
                  <a:pt x="1826" y="2221"/>
                  <a:pt x="1850" y="2219"/>
                  <a:pt x="1871" y="2214"/>
                </a:cubicBezTo>
                <a:cubicBezTo>
                  <a:pt x="1886" y="2211"/>
                  <a:pt x="1903" y="2203"/>
                  <a:pt x="1905" y="2186"/>
                </a:cubicBezTo>
                <a:cubicBezTo>
                  <a:pt x="1905" y="2126"/>
                  <a:pt x="1905" y="2126"/>
                  <a:pt x="1905" y="2126"/>
                </a:cubicBezTo>
                <a:cubicBezTo>
                  <a:pt x="1907" y="2113"/>
                  <a:pt x="1899" y="2100"/>
                  <a:pt x="1891" y="2091"/>
                </a:cubicBezTo>
                <a:cubicBezTo>
                  <a:pt x="1887" y="2086"/>
                  <a:pt x="1883" y="2081"/>
                  <a:pt x="1879" y="2077"/>
                </a:cubicBezTo>
                <a:cubicBezTo>
                  <a:pt x="1858" y="2052"/>
                  <a:pt x="1837" y="2027"/>
                  <a:pt x="1816" y="2003"/>
                </a:cubicBezTo>
                <a:cubicBezTo>
                  <a:pt x="1770" y="1948"/>
                  <a:pt x="1724" y="1894"/>
                  <a:pt x="1678" y="1840"/>
                </a:cubicBezTo>
                <a:cubicBezTo>
                  <a:pt x="1676" y="1837"/>
                  <a:pt x="1674" y="1834"/>
                  <a:pt x="1671" y="1832"/>
                </a:cubicBezTo>
                <a:cubicBezTo>
                  <a:pt x="1662" y="1820"/>
                  <a:pt x="1647" y="1813"/>
                  <a:pt x="1633" y="1809"/>
                </a:cubicBezTo>
                <a:cubicBezTo>
                  <a:pt x="1618" y="1804"/>
                  <a:pt x="1603" y="1801"/>
                  <a:pt x="1587" y="1800"/>
                </a:cubicBezTo>
                <a:cubicBezTo>
                  <a:pt x="1642" y="1785"/>
                  <a:pt x="1682" y="1735"/>
                  <a:pt x="1682" y="1676"/>
                </a:cubicBezTo>
                <a:cubicBezTo>
                  <a:pt x="1682" y="1462"/>
                  <a:pt x="1682" y="1462"/>
                  <a:pt x="1682" y="1462"/>
                </a:cubicBezTo>
                <a:cubicBezTo>
                  <a:pt x="1698" y="1455"/>
                  <a:pt x="1714" y="1448"/>
                  <a:pt x="1730" y="1441"/>
                </a:cubicBezTo>
                <a:cubicBezTo>
                  <a:pt x="1801" y="1408"/>
                  <a:pt x="1863" y="1368"/>
                  <a:pt x="1916" y="1325"/>
                </a:cubicBezTo>
                <a:cubicBezTo>
                  <a:pt x="1946" y="1300"/>
                  <a:pt x="1972" y="1273"/>
                  <a:pt x="1995" y="1246"/>
                </a:cubicBezTo>
                <a:cubicBezTo>
                  <a:pt x="2018" y="1218"/>
                  <a:pt x="2037" y="1187"/>
                  <a:pt x="2054" y="1154"/>
                </a:cubicBezTo>
                <a:cubicBezTo>
                  <a:pt x="2068" y="1124"/>
                  <a:pt x="2079" y="1090"/>
                  <a:pt x="2084" y="1054"/>
                </a:cubicBezTo>
                <a:cubicBezTo>
                  <a:pt x="2086" y="1040"/>
                  <a:pt x="2087" y="1026"/>
                  <a:pt x="2089" y="1013"/>
                </a:cubicBezTo>
                <a:cubicBezTo>
                  <a:pt x="2089" y="1008"/>
                  <a:pt x="2090" y="1003"/>
                  <a:pt x="2090" y="998"/>
                </a:cubicBezTo>
                <a:cubicBezTo>
                  <a:pt x="2102" y="877"/>
                  <a:pt x="2102" y="877"/>
                  <a:pt x="2102" y="877"/>
                </a:cubicBezTo>
                <a:cubicBezTo>
                  <a:pt x="2103" y="874"/>
                  <a:pt x="2103" y="870"/>
                  <a:pt x="2103" y="867"/>
                </a:cubicBezTo>
                <a:cubicBezTo>
                  <a:pt x="2105" y="848"/>
                  <a:pt x="2107" y="829"/>
                  <a:pt x="2107" y="809"/>
                </a:cubicBezTo>
                <a:close/>
                <a:moveTo>
                  <a:pt x="1474" y="1837"/>
                </a:moveTo>
                <a:cubicBezTo>
                  <a:pt x="1475" y="1836"/>
                  <a:pt x="1476" y="1836"/>
                  <a:pt x="1478" y="1836"/>
                </a:cubicBezTo>
                <a:cubicBezTo>
                  <a:pt x="1481" y="1835"/>
                  <a:pt x="1483" y="1835"/>
                  <a:pt x="1487" y="1835"/>
                </a:cubicBezTo>
                <a:cubicBezTo>
                  <a:pt x="1492" y="1835"/>
                  <a:pt x="1492" y="1835"/>
                  <a:pt x="1492" y="1835"/>
                </a:cubicBezTo>
                <a:cubicBezTo>
                  <a:pt x="1492" y="1835"/>
                  <a:pt x="1492" y="1835"/>
                  <a:pt x="1492" y="1835"/>
                </a:cubicBezTo>
                <a:cubicBezTo>
                  <a:pt x="1502" y="1835"/>
                  <a:pt x="1511" y="1835"/>
                  <a:pt x="1521" y="1835"/>
                </a:cubicBezTo>
                <a:cubicBezTo>
                  <a:pt x="1521" y="1835"/>
                  <a:pt x="1521" y="1835"/>
                  <a:pt x="1521" y="1835"/>
                </a:cubicBezTo>
                <a:cubicBezTo>
                  <a:pt x="1531" y="1835"/>
                  <a:pt x="1531" y="1835"/>
                  <a:pt x="1531" y="1835"/>
                </a:cubicBezTo>
                <a:cubicBezTo>
                  <a:pt x="1534" y="1834"/>
                  <a:pt x="1538" y="1835"/>
                  <a:pt x="1541" y="1835"/>
                </a:cubicBezTo>
                <a:cubicBezTo>
                  <a:pt x="1543" y="1836"/>
                  <a:pt x="1546" y="1836"/>
                  <a:pt x="1548" y="1837"/>
                </a:cubicBezTo>
                <a:cubicBezTo>
                  <a:pt x="1548" y="1837"/>
                  <a:pt x="1548" y="1837"/>
                  <a:pt x="1548" y="1837"/>
                </a:cubicBezTo>
                <a:cubicBezTo>
                  <a:pt x="1549" y="1837"/>
                  <a:pt x="1549" y="1838"/>
                  <a:pt x="1549" y="1838"/>
                </a:cubicBezTo>
                <a:cubicBezTo>
                  <a:pt x="1550" y="1838"/>
                  <a:pt x="1550" y="1838"/>
                  <a:pt x="1550" y="1838"/>
                </a:cubicBezTo>
                <a:cubicBezTo>
                  <a:pt x="1553" y="1839"/>
                  <a:pt x="1556" y="1840"/>
                  <a:pt x="1558" y="1842"/>
                </a:cubicBezTo>
                <a:cubicBezTo>
                  <a:pt x="1560" y="1843"/>
                  <a:pt x="1562" y="1845"/>
                  <a:pt x="1563" y="1847"/>
                </a:cubicBezTo>
                <a:cubicBezTo>
                  <a:pt x="1571" y="1858"/>
                  <a:pt x="1571" y="1858"/>
                  <a:pt x="1571" y="1858"/>
                </a:cubicBezTo>
                <a:cubicBezTo>
                  <a:pt x="1573" y="1861"/>
                  <a:pt x="1577" y="1865"/>
                  <a:pt x="1579" y="1870"/>
                </a:cubicBezTo>
                <a:cubicBezTo>
                  <a:pt x="1579" y="1870"/>
                  <a:pt x="1579" y="1870"/>
                  <a:pt x="1579" y="1870"/>
                </a:cubicBezTo>
                <a:cubicBezTo>
                  <a:pt x="1581" y="1872"/>
                  <a:pt x="1581" y="1874"/>
                  <a:pt x="1581" y="1876"/>
                </a:cubicBezTo>
                <a:cubicBezTo>
                  <a:pt x="1581" y="1877"/>
                  <a:pt x="1580" y="1878"/>
                  <a:pt x="1579" y="1879"/>
                </a:cubicBezTo>
                <a:cubicBezTo>
                  <a:pt x="1579" y="1879"/>
                  <a:pt x="1579" y="1880"/>
                  <a:pt x="1579" y="1880"/>
                </a:cubicBezTo>
                <a:cubicBezTo>
                  <a:pt x="1579" y="1880"/>
                  <a:pt x="1579" y="1880"/>
                  <a:pt x="1579" y="1880"/>
                </a:cubicBezTo>
                <a:cubicBezTo>
                  <a:pt x="1578" y="1880"/>
                  <a:pt x="1578" y="1880"/>
                  <a:pt x="1578" y="1880"/>
                </a:cubicBezTo>
                <a:cubicBezTo>
                  <a:pt x="1578" y="1880"/>
                  <a:pt x="1578" y="1881"/>
                  <a:pt x="1577" y="1881"/>
                </a:cubicBezTo>
                <a:cubicBezTo>
                  <a:pt x="1577" y="1881"/>
                  <a:pt x="1577" y="1881"/>
                  <a:pt x="1576" y="1881"/>
                </a:cubicBezTo>
                <a:cubicBezTo>
                  <a:pt x="1576" y="1881"/>
                  <a:pt x="1576" y="1882"/>
                  <a:pt x="1575" y="1882"/>
                </a:cubicBezTo>
                <a:cubicBezTo>
                  <a:pt x="1569" y="1885"/>
                  <a:pt x="1560" y="1884"/>
                  <a:pt x="1553" y="1884"/>
                </a:cubicBezTo>
                <a:cubicBezTo>
                  <a:pt x="1516" y="1884"/>
                  <a:pt x="1516" y="1884"/>
                  <a:pt x="1516" y="1884"/>
                </a:cubicBezTo>
                <a:cubicBezTo>
                  <a:pt x="1509" y="1884"/>
                  <a:pt x="1501" y="1883"/>
                  <a:pt x="1494" y="1879"/>
                </a:cubicBezTo>
                <a:cubicBezTo>
                  <a:pt x="1492" y="1878"/>
                  <a:pt x="1490" y="1877"/>
                  <a:pt x="1488" y="1876"/>
                </a:cubicBezTo>
                <a:cubicBezTo>
                  <a:pt x="1486" y="1874"/>
                  <a:pt x="1484" y="1872"/>
                  <a:pt x="1483" y="1871"/>
                </a:cubicBezTo>
                <a:cubicBezTo>
                  <a:pt x="1481" y="1868"/>
                  <a:pt x="1481" y="1868"/>
                  <a:pt x="1481" y="1868"/>
                </a:cubicBezTo>
                <a:cubicBezTo>
                  <a:pt x="1478" y="1861"/>
                  <a:pt x="1473" y="1854"/>
                  <a:pt x="1470" y="1847"/>
                </a:cubicBezTo>
                <a:cubicBezTo>
                  <a:pt x="1467" y="1842"/>
                  <a:pt x="1469" y="1839"/>
                  <a:pt x="1474" y="1837"/>
                </a:cubicBezTo>
                <a:close/>
                <a:moveTo>
                  <a:pt x="965" y="1871"/>
                </a:moveTo>
                <a:cubicBezTo>
                  <a:pt x="966" y="1869"/>
                  <a:pt x="966" y="1868"/>
                  <a:pt x="966" y="1866"/>
                </a:cubicBezTo>
                <a:cubicBezTo>
                  <a:pt x="966" y="1866"/>
                  <a:pt x="966" y="1866"/>
                  <a:pt x="966" y="1866"/>
                </a:cubicBezTo>
                <a:cubicBezTo>
                  <a:pt x="967" y="1861"/>
                  <a:pt x="966" y="1855"/>
                  <a:pt x="968" y="1850"/>
                </a:cubicBezTo>
                <a:cubicBezTo>
                  <a:pt x="968" y="1848"/>
                  <a:pt x="968" y="1848"/>
                  <a:pt x="968" y="1848"/>
                </a:cubicBezTo>
                <a:cubicBezTo>
                  <a:pt x="968" y="1846"/>
                  <a:pt x="969" y="1845"/>
                  <a:pt x="970" y="1843"/>
                </a:cubicBezTo>
                <a:cubicBezTo>
                  <a:pt x="971" y="1842"/>
                  <a:pt x="973" y="1841"/>
                  <a:pt x="974" y="1841"/>
                </a:cubicBezTo>
                <a:cubicBezTo>
                  <a:pt x="974" y="1840"/>
                  <a:pt x="974" y="1840"/>
                  <a:pt x="974" y="1840"/>
                </a:cubicBezTo>
                <a:cubicBezTo>
                  <a:pt x="975" y="1840"/>
                  <a:pt x="975" y="1840"/>
                  <a:pt x="975" y="1840"/>
                </a:cubicBezTo>
                <a:cubicBezTo>
                  <a:pt x="976" y="1840"/>
                  <a:pt x="976" y="1839"/>
                  <a:pt x="976" y="1839"/>
                </a:cubicBezTo>
                <a:cubicBezTo>
                  <a:pt x="976" y="1839"/>
                  <a:pt x="977" y="1839"/>
                  <a:pt x="977" y="1839"/>
                </a:cubicBezTo>
                <a:cubicBezTo>
                  <a:pt x="978" y="1839"/>
                  <a:pt x="978" y="1838"/>
                  <a:pt x="979" y="1838"/>
                </a:cubicBezTo>
                <a:cubicBezTo>
                  <a:pt x="980" y="1838"/>
                  <a:pt x="980" y="1838"/>
                  <a:pt x="980" y="1838"/>
                </a:cubicBezTo>
                <a:cubicBezTo>
                  <a:pt x="981" y="1837"/>
                  <a:pt x="982" y="1837"/>
                  <a:pt x="983" y="1837"/>
                </a:cubicBezTo>
                <a:cubicBezTo>
                  <a:pt x="983" y="1837"/>
                  <a:pt x="984" y="1837"/>
                  <a:pt x="984" y="1837"/>
                </a:cubicBezTo>
                <a:cubicBezTo>
                  <a:pt x="984" y="1837"/>
                  <a:pt x="984" y="1837"/>
                  <a:pt x="985" y="1837"/>
                </a:cubicBezTo>
                <a:cubicBezTo>
                  <a:pt x="985" y="1837"/>
                  <a:pt x="985" y="1837"/>
                  <a:pt x="986" y="1836"/>
                </a:cubicBezTo>
                <a:cubicBezTo>
                  <a:pt x="988" y="1836"/>
                  <a:pt x="991" y="1836"/>
                  <a:pt x="993" y="1836"/>
                </a:cubicBezTo>
                <a:cubicBezTo>
                  <a:pt x="995" y="1836"/>
                  <a:pt x="995" y="1836"/>
                  <a:pt x="995" y="1836"/>
                </a:cubicBezTo>
                <a:cubicBezTo>
                  <a:pt x="998" y="1836"/>
                  <a:pt x="1000" y="1836"/>
                  <a:pt x="1003" y="1836"/>
                </a:cubicBezTo>
                <a:cubicBezTo>
                  <a:pt x="1038" y="1836"/>
                  <a:pt x="1038" y="1836"/>
                  <a:pt x="1038" y="1836"/>
                </a:cubicBezTo>
                <a:cubicBezTo>
                  <a:pt x="1038" y="1836"/>
                  <a:pt x="1039" y="1836"/>
                  <a:pt x="1040" y="1836"/>
                </a:cubicBezTo>
                <a:cubicBezTo>
                  <a:pt x="1040" y="1836"/>
                  <a:pt x="1040" y="1836"/>
                  <a:pt x="1041" y="1836"/>
                </a:cubicBezTo>
                <a:cubicBezTo>
                  <a:pt x="1042" y="1836"/>
                  <a:pt x="1042" y="1836"/>
                  <a:pt x="1043" y="1836"/>
                </a:cubicBezTo>
                <a:cubicBezTo>
                  <a:pt x="1050" y="1837"/>
                  <a:pt x="1058" y="1839"/>
                  <a:pt x="1061" y="1844"/>
                </a:cubicBezTo>
                <a:cubicBezTo>
                  <a:pt x="1061" y="1845"/>
                  <a:pt x="1061" y="1845"/>
                  <a:pt x="1061" y="1846"/>
                </a:cubicBezTo>
                <a:cubicBezTo>
                  <a:pt x="1061" y="1846"/>
                  <a:pt x="1061" y="1846"/>
                  <a:pt x="1061" y="1846"/>
                </a:cubicBezTo>
                <a:cubicBezTo>
                  <a:pt x="1063" y="1853"/>
                  <a:pt x="1062" y="1863"/>
                  <a:pt x="1062" y="1870"/>
                </a:cubicBezTo>
                <a:cubicBezTo>
                  <a:pt x="1062" y="1872"/>
                  <a:pt x="1062" y="1872"/>
                  <a:pt x="1062" y="1872"/>
                </a:cubicBezTo>
                <a:cubicBezTo>
                  <a:pt x="1062" y="1873"/>
                  <a:pt x="1062" y="1874"/>
                  <a:pt x="1061" y="1876"/>
                </a:cubicBezTo>
                <a:cubicBezTo>
                  <a:pt x="1054" y="1889"/>
                  <a:pt x="1022" y="1885"/>
                  <a:pt x="1010" y="1885"/>
                </a:cubicBezTo>
                <a:cubicBezTo>
                  <a:pt x="1003" y="1885"/>
                  <a:pt x="996" y="1885"/>
                  <a:pt x="989" y="1885"/>
                </a:cubicBezTo>
                <a:cubicBezTo>
                  <a:pt x="983" y="1885"/>
                  <a:pt x="974" y="1884"/>
                  <a:pt x="969" y="1879"/>
                </a:cubicBezTo>
                <a:cubicBezTo>
                  <a:pt x="969" y="1879"/>
                  <a:pt x="969" y="1879"/>
                  <a:pt x="968" y="1879"/>
                </a:cubicBezTo>
                <a:cubicBezTo>
                  <a:pt x="968" y="1879"/>
                  <a:pt x="968" y="1878"/>
                  <a:pt x="968" y="1878"/>
                </a:cubicBezTo>
                <a:cubicBezTo>
                  <a:pt x="967" y="1878"/>
                  <a:pt x="967" y="1878"/>
                  <a:pt x="967" y="1877"/>
                </a:cubicBezTo>
                <a:cubicBezTo>
                  <a:pt x="967" y="1877"/>
                  <a:pt x="967" y="1877"/>
                  <a:pt x="967" y="1877"/>
                </a:cubicBezTo>
                <a:cubicBezTo>
                  <a:pt x="967" y="1877"/>
                  <a:pt x="967" y="1877"/>
                  <a:pt x="967" y="1877"/>
                </a:cubicBezTo>
                <a:cubicBezTo>
                  <a:pt x="966" y="1876"/>
                  <a:pt x="966" y="1876"/>
                  <a:pt x="966" y="1875"/>
                </a:cubicBezTo>
                <a:cubicBezTo>
                  <a:pt x="965" y="1874"/>
                  <a:pt x="965" y="1873"/>
                  <a:pt x="965" y="1872"/>
                </a:cubicBezTo>
                <a:lnTo>
                  <a:pt x="965" y="1871"/>
                </a:lnTo>
                <a:close/>
                <a:moveTo>
                  <a:pt x="956" y="1955"/>
                </a:moveTo>
                <a:cubicBezTo>
                  <a:pt x="956" y="1952"/>
                  <a:pt x="956" y="1952"/>
                  <a:pt x="956" y="1952"/>
                </a:cubicBezTo>
                <a:cubicBezTo>
                  <a:pt x="956" y="1952"/>
                  <a:pt x="956" y="1951"/>
                  <a:pt x="956" y="1951"/>
                </a:cubicBezTo>
                <a:cubicBezTo>
                  <a:pt x="957" y="1943"/>
                  <a:pt x="958" y="1935"/>
                  <a:pt x="959" y="1926"/>
                </a:cubicBezTo>
                <a:cubicBezTo>
                  <a:pt x="959" y="1926"/>
                  <a:pt x="959" y="1926"/>
                  <a:pt x="959" y="1926"/>
                </a:cubicBezTo>
                <a:cubicBezTo>
                  <a:pt x="959" y="1926"/>
                  <a:pt x="959" y="1926"/>
                  <a:pt x="959" y="1925"/>
                </a:cubicBezTo>
                <a:cubicBezTo>
                  <a:pt x="963" y="1907"/>
                  <a:pt x="999" y="1911"/>
                  <a:pt x="1013" y="1911"/>
                </a:cubicBezTo>
                <a:cubicBezTo>
                  <a:pt x="1025" y="1911"/>
                  <a:pt x="1055" y="1908"/>
                  <a:pt x="1061" y="1921"/>
                </a:cubicBezTo>
                <a:cubicBezTo>
                  <a:pt x="1062" y="1923"/>
                  <a:pt x="1063" y="1924"/>
                  <a:pt x="1063" y="1926"/>
                </a:cubicBezTo>
                <a:cubicBezTo>
                  <a:pt x="1063" y="1940"/>
                  <a:pt x="1063" y="1940"/>
                  <a:pt x="1063" y="1940"/>
                </a:cubicBezTo>
                <a:cubicBezTo>
                  <a:pt x="1063" y="1945"/>
                  <a:pt x="1063" y="1949"/>
                  <a:pt x="1063" y="1953"/>
                </a:cubicBezTo>
                <a:cubicBezTo>
                  <a:pt x="1063" y="1953"/>
                  <a:pt x="1063" y="1953"/>
                  <a:pt x="1063" y="1953"/>
                </a:cubicBezTo>
                <a:cubicBezTo>
                  <a:pt x="1063" y="1955"/>
                  <a:pt x="1063" y="1955"/>
                  <a:pt x="1063" y="1955"/>
                </a:cubicBezTo>
                <a:cubicBezTo>
                  <a:pt x="1063" y="1957"/>
                  <a:pt x="1062" y="1959"/>
                  <a:pt x="1061" y="1961"/>
                </a:cubicBezTo>
                <a:cubicBezTo>
                  <a:pt x="1061" y="1962"/>
                  <a:pt x="1060" y="1962"/>
                  <a:pt x="1060" y="1962"/>
                </a:cubicBezTo>
                <a:cubicBezTo>
                  <a:pt x="1060" y="1963"/>
                  <a:pt x="1059" y="1963"/>
                  <a:pt x="1059" y="1964"/>
                </a:cubicBezTo>
                <a:cubicBezTo>
                  <a:pt x="1058" y="1964"/>
                  <a:pt x="1058" y="1964"/>
                  <a:pt x="1058" y="1964"/>
                </a:cubicBezTo>
                <a:cubicBezTo>
                  <a:pt x="1055" y="1967"/>
                  <a:pt x="1051" y="1969"/>
                  <a:pt x="1046" y="1970"/>
                </a:cubicBezTo>
                <a:cubicBezTo>
                  <a:pt x="1046" y="1970"/>
                  <a:pt x="1046" y="1970"/>
                  <a:pt x="1046" y="1970"/>
                </a:cubicBezTo>
                <a:cubicBezTo>
                  <a:pt x="1046" y="1970"/>
                  <a:pt x="1046" y="1970"/>
                  <a:pt x="1046" y="1970"/>
                </a:cubicBezTo>
                <a:cubicBezTo>
                  <a:pt x="1044" y="1971"/>
                  <a:pt x="1043" y="1971"/>
                  <a:pt x="1041" y="1971"/>
                </a:cubicBezTo>
                <a:cubicBezTo>
                  <a:pt x="1041" y="1971"/>
                  <a:pt x="1040" y="1971"/>
                  <a:pt x="1040" y="1971"/>
                </a:cubicBezTo>
                <a:cubicBezTo>
                  <a:pt x="1038" y="1971"/>
                  <a:pt x="1037" y="1972"/>
                  <a:pt x="1035" y="1972"/>
                </a:cubicBezTo>
                <a:cubicBezTo>
                  <a:pt x="1035" y="1972"/>
                  <a:pt x="1035" y="1972"/>
                  <a:pt x="1035" y="1972"/>
                </a:cubicBezTo>
                <a:cubicBezTo>
                  <a:pt x="982" y="1972"/>
                  <a:pt x="982" y="1972"/>
                  <a:pt x="982" y="1972"/>
                </a:cubicBezTo>
                <a:cubicBezTo>
                  <a:pt x="976" y="1972"/>
                  <a:pt x="969" y="1971"/>
                  <a:pt x="963" y="1967"/>
                </a:cubicBezTo>
                <a:cubicBezTo>
                  <a:pt x="963" y="1967"/>
                  <a:pt x="963" y="1967"/>
                  <a:pt x="963" y="1967"/>
                </a:cubicBezTo>
                <a:cubicBezTo>
                  <a:pt x="963" y="1967"/>
                  <a:pt x="963" y="1967"/>
                  <a:pt x="963" y="1967"/>
                </a:cubicBezTo>
                <a:cubicBezTo>
                  <a:pt x="962" y="1966"/>
                  <a:pt x="961" y="1965"/>
                  <a:pt x="960" y="1964"/>
                </a:cubicBezTo>
                <a:cubicBezTo>
                  <a:pt x="959" y="1964"/>
                  <a:pt x="958" y="1963"/>
                  <a:pt x="958" y="1962"/>
                </a:cubicBezTo>
                <a:cubicBezTo>
                  <a:pt x="958" y="1962"/>
                  <a:pt x="958" y="1962"/>
                  <a:pt x="957" y="1962"/>
                </a:cubicBezTo>
                <a:cubicBezTo>
                  <a:pt x="956" y="1960"/>
                  <a:pt x="956" y="1957"/>
                  <a:pt x="956" y="1955"/>
                </a:cubicBezTo>
                <a:close/>
                <a:moveTo>
                  <a:pt x="820" y="1872"/>
                </a:moveTo>
                <a:cubicBezTo>
                  <a:pt x="820" y="1872"/>
                  <a:pt x="820" y="1872"/>
                  <a:pt x="820" y="1872"/>
                </a:cubicBezTo>
                <a:cubicBezTo>
                  <a:pt x="820" y="1872"/>
                  <a:pt x="820" y="1872"/>
                  <a:pt x="820" y="1872"/>
                </a:cubicBezTo>
                <a:cubicBezTo>
                  <a:pt x="820" y="1870"/>
                  <a:pt x="821" y="1868"/>
                  <a:pt x="822" y="1866"/>
                </a:cubicBezTo>
                <a:cubicBezTo>
                  <a:pt x="823" y="1861"/>
                  <a:pt x="824" y="1854"/>
                  <a:pt x="827" y="1849"/>
                </a:cubicBezTo>
                <a:cubicBezTo>
                  <a:pt x="827" y="1848"/>
                  <a:pt x="827" y="1848"/>
                  <a:pt x="827" y="1848"/>
                </a:cubicBezTo>
                <a:cubicBezTo>
                  <a:pt x="827" y="1847"/>
                  <a:pt x="829" y="1845"/>
                  <a:pt x="830" y="1844"/>
                </a:cubicBezTo>
                <a:cubicBezTo>
                  <a:pt x="831" y="1843"/>
                  <a:pt x="832" y="1842"/>
                  <a:pt x="833" y="1841"/>
                </a:cubicBezTo>
                <a:cubicBezTo>
                  <a:pt x="837" y="1839"/>
                  <a:pt x="840" y="1838"/>
                  <a:pt x="844" y="1837"/>
                </a:cubicBezTo>
                <a:cubicBezTo>
                  <a:pt x="845" y="1837"/>
                  <a:pt x="845" y="1837"/>
                  <a:pt x="845" y="1837"/>
                </a:cubicBezTo>
                <a:cubicBezTo>
                  <a:pt x="848" y="1836"/>
                  <a:pt x="851" y="1836"/>
                  <a:pt x="855" y="1836"/>
                </a:cubicBezTo>
                <a:cubicBezTo>
                  <a:pt x="859" y="1836"/>
                  <a:pt x="859" y="1836"/>
                  <a:pt x="859" y="1836"/>
                </a:cubicBezTo>
                <a:cubicBezTo>
                  <a:pt x="861" y="1836"/>
                  <a:pt x="862" y="1836"/>
                  <a:pt x="864" y="1836"/>
                </a:cubicBezTo>
                <a:cubicBezTo>
                  <a:pt x="873" y="1836"/>
                  <a:pt x="883" y="1836"/>
                  <a:pt x="893" y="1836"/>
                </a:cubicBezTo>
                <a:cubicBezTo>
                  <a:pt x="894" y="1836"/>
                  <a:pt x="896" y="1836"/>
                  <a:pt x="897" y="1836"/>
                </a:cubicBezTo>
                <a:cubicBezTo>
                  <a:pt x="899" y="1836"/>
                  <a:pt x="899" y="1836"/>
                  <a:pt x="899" y="1836"/>
                </a:cubicBezTo>
                <a:cubicBezTo>
                  <a:pt x="899" y="1836"/>
                  <a:pt x="899" y="1836"/>
                  <a:pt x="900" y="1836"/>
                </a:cubicBezTo>
                <a:cubicBezTo>
                  <a:pt x="901" y="1836"/>
                  <a:pt x="902" y="1836"/>
                  <a:pt x="904" y="1836"/>
                </a:cubicBezTo>
                <a:cubicBezTo>
                  <a:pt x="904" y="1836"/>
                  <a:pt x="904" y="1836"/>
                  <a:pt x="904" y="1836"/>
                </a:cubicBezTo>
                <a:cubicBezTo>
                  <a:pt x="911" y="1837"/>
                  <a:pt x="919" y="1839"/>
                  <a:pt x="921" y="1846"/>
                </a:cubicBezTo>
                <a:cubicBezTo>
                  <a:pt x="921" y="1846"/>
                  <a:pt x="921" y="1846"/>
                  <a:pt x="921" y="1846"/>
                </a:cubicBezTo>
                <a:cubicBezTo>
                  <a:pt x="921" y="1846"/>
                  <a:pt x="921" y="1846"/>
                  <a:pt x="921" y="1846"/>
                </a:cubicBezTo>
                <a:cubicBezTo>
                  <a:pt x="921" y="1854"/>
                  <a:pt x="918" y="1863"/>
                  <a:pt x="917" y="1870"/>
                </a:cubicBezTo>
                <a:cubicBezTo>
                  <a:pt x="917" y="1870"/>
                  <a:pt x="917" y="1870"/>
                  <a:pt x="917" y="1870"/>
                </a:cubicBezTo>
                <a:cubicBezTo>
                  <a:pt x="917" y="1872"/>
                  <a:pt x="917" y="1872"/>
                  <a:pt x="917" y="1872"/>
                </a:cubicBezTo>
                <a:cubicBezTo>
                  <a:pt x="916" y="1873"/>
                  <a:pt x="916" y="1875"/>
                  <a:pt x="914" y="1876"/>
                </a:cubicBezTo>
                <a:cubicBezTo>
                  <a:pt x="914" y="1876"/>
                  <a:pt x="914" y="1877"/>
                  <a:pt x="914" y="1877"/>
                </a:cubicBezTo>
                <a:cubicBezTo>
                  <a:pt x="914" y="1877"/>
                  <a:pt x="914" y="1877"/>
                  <a:pt x="914" y="1877"/>
                </a:cubicBezTo>
                <a:cubicBezTo>
                  <a:pt x="914" y="1877"/>
                  <a:pt x="914" y="1877"/>
                  <a:pt x="914" y="1877"/>
                </a:cubicBezTo>
                <a:cubicBezTo>
                  <a:pt x="904" y="1889"/>
                  <a:pt x="878" y="1886"/>
                  <a:pt x="865" y="1886"/>
                </a:cubicBezTo>
                <a:cubicBezTo>
                  <a:pt x="857" y="1886"/>
                  <a:pt x="849" y="1886"/>
                  <a:pt x="841" y="1886"/>
                </a:cubicBezTo>
                <a:cubicBezTo>
                  <a:pt x="834" y="1886"/>
                  <a:pt x="824" y="1884"/>
                  <a:pt x="820" y="1877"/>
                </a:cubicBezTo>
                <a:cubicBezTo>
                  <a:pt x="820" y="1877"/>
                  <a:pt x="820" y="1876"/>
                  <a:pt x="820" y="1875"/>
                </a:cubicBezTo>
                <a:cubicBezTo>
                  <a:pt x="820" y="1875"/>
                  <a:pt x="820" y="1875"/>
                  <a:pt x="820" y="1874"/>
                </a:cubicBezTo>
                <a:cubicBezTo>
                  <a:pt x="820" y="1873"/>
                  <a:pt x="820" y="1873"/>
                  <a:pt x="820" y="1872"/>
                </a:cubicBezTo>
                <a:close/>
                <a:moveTo>
                  <a:pt x="795" y="1956"/>
                </a:moveTo>
                <a:cubicBezTo>
                  <a:pt x="796" y="1952"/>
                  <a:pt x="796" y="1952"/>
                  <a:pt x="796" y="1952"/>
                </a:cubicBezTo>
                <a:cubicBezTo>
                  <a:pt x="796" y="1952"/>
                  <a:pt x="796" y="1952"/>
                  <a:pt x="796" y="1952"/>
                </a:cubicBezTo>
                <a:cubicBezTo>
                  <a:pt x="796" y="1951"/>
                  <a:pt x="796" y="1951"/>
                  <a:pt x="796" y="1950"/>
                </a:cubicBezTo>
                <a:cubicBezTo>
                  <a:pt x="803" y="1926"/>
                  <a:pt x="803" y="1926"/>
                  <a:pt x="803" y="1926"/>
                </a:cubicBezTo>
                <a:cubicBezTo>
                  <a:pt x="804" y="1926"/>
                  <a:pt x="804" y="1926"/>
                  <a:pt x="804" y="1925"/>
                </a:cubicBezTo>
                <a:cubicBezTo>
                  <a:pt x="811" y="1908"/>
                  <a:pt x="843" y="1911"/>
                  <a:pt x="859" y="1911"/>
                </a:cubicBezTo>
                <a:cubicBezTo>
                  <a:pt x="865" y="1911"/>
                  <a:pt x="877" y="1910"/>
                  <a:pt x="888" y="1912"/>
                </a:cubicBezTo>
                <a:cubicBezTo>
                  <a:pt x="890" y="1912"/>
                  <a:pt x="891" y="1912"/>
                  <a:pt x="893" y="1913"/>
                </a:cubicBezTo>
                <a:cubicBezTo>
                  <a:pt x="894" y="1913"/>
                  <a:pt x="894" y="1913"/>
                  <a:pt x="894" y="1913"/>
                </a:cubicBezTo>
                <a:cubicBezTo>
                  <a:pt x="899" y="1914"/>
                  <a:pt x="903" y="1916"/>
                  <a:pt x="905" y="1920"/>
                </a:cubicBezTo>
                <a:cubicBezTo>
                  <a:pt x="906" y="1920"/>
                  <a:pt x="906" y="1920"/>
                  <a:pt x="906" y="1920"/>
                </a:cubicBezTo>
                <a:cubicBezTo>
                  <a:pt x="906" y="1921"/>
                  <a:pt x="906" y="1921"/>
                  <a:pt x="906" y="1921"/>
                </a:cubicBezTo>
                <a:cubicBezTo>
                  <a:pt x="906" y="1921"/>
                  <a:pt x="906" y="1921"/>
                  <a:pt x="906" y="1921"/>
                </a:cubicBezTo>
                <a:cubicBezTo>
                  <a:pt x="907" y="1923"/>
                  <a:pt x="907" y="1924"/>
                  <a:pt x="907" y="1926"/>
                </a:cubicBezTo>
                <a:cubicBezTo>
                  <a:pt x="907" y="1928"/>
                  <a:pt x="907" y="1928"/>
                  <a:pt x="907" y="1928"/>
                </a:cubicBezTo>
                <a:cubicBezTo>
                  <a:pt x="907" y="1928"/>
                  <a:pt x="907" y="1928"/>
                  <a:pt x="907" y="1928"/>
                </a:cubicBezTo>
                <a:cubicBezTo>
                  <a:pt x="906" y="1932"/>
                  <a:pt x="905" y="1936"/>
                  <a:pt x="904" y="1941"/>
                </a:cubicBezTo>
                <a:cubicBezTo>
                  <a:pt x="902" y="1955"/>
                  <a:pt x="902" y="1955"/>
                  <a:pt x="902" y="1955"/>
                </a:cubicBezTo>
                <a:cubicBezTo>
                  <a:pt x="901" y="1958"/>
                  <a:pt x="900" y="1960"/>
                  <a:pt x="899" y="1962"/>
                </a:cubicBezTo>
                <a:cubicBezTo>
                  <a:pt x="898" y="1962"/>
                  <a:pt x="898" y="1962"/>
                  <a:pt x="898" y="1962"/>
                </a:cubicBezTo>
                <a:cubicBezTo>
                  <a:pt x="898" y="1963"/>
                  <a:pt x="897" y="1963"/>
                  <a:pt x="897" y="1963"/>
                </a:cubicBezTo>
                <a:cubicBezTo>
                  <a:pt x="897" y="1964"/>
                  <a:pt x="896" y="1964"/>
                  <a:pt x="895" y="1965"/>
                </a:cubicBezTo>
                <a:cubicBezTo>
                  <a:pt x="891" y="1968"/>
                  <a:pt x="887" y="1969"/>
                  <a:pt x="882" y="1971"/>
                </a:cubicBezTo>
                <a:cubicBezTo>
                  <a:pt x="882" y="1971"/>
                  <a:pt x="882" y="1971"/>
                  <a:pt x="882" y="1971"/>
                </a:cubicBezTo>
                <a:cubicBezTo>
                  <a:pt x="882" y="1971"/>
                  <a:pt x="882" y="1971"/>
                  <a:pt x="882" y="1971"/>
                </a:cubicBezTo>
                <a:cubicBezTo>
                  <a:pt x="880" y="1971"/>
                  <a:pt x="879" y="1971"/>
                  <a:pt x="877" y="1971"/>
                </a:cubicBezTo>
                <a:cubicBezTo>
                  <a:pt x="877" y="1972"/>
                  <a:pt x="876" y="1972"/>
                  <a:pt x="876" y="1972"/>
                </a:cubicBezTo>
                <a:cubicBezTo>
                  <a:pt x="874" y="1972"/>
                  <a:pt x="872" y="1972"/>
                  <a:pt x="871" y="1972"/>
                </a:cubicBezTo>
                <a:cubicBezTo>
                  <a:pt x="871" y="1972"/>
                  <a:pt x="871" y="1972"/>
                  <a:pt x="871" y="1972"/>
                </a:cubicBezTo>
                <a:cubicBezTo>
                  <a:pt x="818" y="1972"/>
                  <a:pt x="818" y="1972"/>
                  <a:pt x="818" y="1972"/>
                </a:cubicBezTo>
                <a:cubicBezTo>
                  <a:pt x="812" y="1972"/>
                  <a:pt x="805" y="1971"/>
                  <a:pt x="799" y="1967"/>
                </a:cubicBezTo>
                <a:cubicBezTo>
                  <a:pt x="799" y="1967"/>
                  <a:pt x="799" y="1967"/>
                  <a:pt x="799" y="1967"/>
                </a:cubicBezTo>
                <a:cubicBezTo>
                  <a:pt x="799" y="1967"/>
                  <a:pt x="799" y="1967"/>
                  <a:pt x="799" y="1967"/>
                </a:cubicBezTo>
                <a:cubicBezTo>
                  <a:pt x="798" y="1967"/>
                  <a:pt x="797" y="1966"/>
                  <a:pt x="797" y="1965"/>
                </a:cubicBezTo>
                <a:cubicBezTo>
                  <a:pt x="796" y="1964"/>
                  <a:pt x="796" y="1963"/>
                  <a:pt x="795" y="1963"/>
                </a:cubicBezTo>
                <a:cubicBezTo>
                  <a:pt x="795" y="1962"/>
                  <a:pt x="795" y="1962"/>
                  <a:pt x="795" y="1962"/>
                </a:cubicBezTo>
                <a:cubicBezTo>
                  <a:pt x="794" y="1960"/>
                  <a:pt x="794" y="1958"/>
                  <a:pt x="795" y="1956"/>
                </a:cubicBezTo>
                <a:close/>
                <a:moveTo>
                  <a:pt x="674" y="1875"/>
                </a:moveTo>
                <a:cubicBezTo>
                  <a:pt x="674" y="1872"/>
                  <a:pt x="676" y="1869"/>
                  <a:pt x="677" y="1867"/>
                </a:cubicBezTo>
                <a:cubicBezTo>
                  <a:pt x="680" y="1861"/>
                  <a:pt x="683" y="1852"/>
                  <a:pt x="687" y="1847"/>
                </a:cubicBezTo>
                <a:cubicBezTo>
                  <a:pt x="688" y="1846"/>
                  <a:pt x="688" y="1846"/>
                  <a:pt x="688" y="1846"/>
                </a:cubicBezTo>
                <a:cubicBezTo>
                  <a:pt x="688" y="1846"/>
                  <a:pt x="689" y="1845"/>
                  <a:pt x="689" y="1845"/>
                </a:cubicBezTo>
                <a:cubicBezTo>
                  <a:pt x="689" y="1845"/>
                  <a:pt x="689" y="1845"/>
                  <a:pt x="690" y="1844"/>
                </a:cubicBezTo>
                <a:cubicBezTo>
                  <a:pt x="690" y="1844"/>
                  <a:pt x="690" y="1844"/>
                  <a:pt x="690" y="1844"/>
                </a:cubicBezTo>
                <a:cubicBezTo>
                  <a:pt x="690" y="1844"/>
                  <a:pt x="691" y="1844"/>
                  <a:pt x="691" y="1843"/>
                </a:cubicBezTo>
                <a:cubicBezTo>
                  <a:pt x="695" y="1840"/>
                  <a:pt x="700" y="1838"/>
                  <a:pt x="706" y="1838"/>
                </a:cubicBezTo>
                <a:cubicBezTo>
                  <a:pt x="706" y="1837"/>
                  <a:pt x="706" y="1837"/>
                  <a:pt x="706" y="1837"/>
                </a:cubicBezTo>
                <a:cubicBezTo>
                  <a:pt x="709" y="1837"/>
                  <a:pt x="713" y="1836"/>
                  <a:pt x="716" y="1836"/>
                </a:cubicBezTo>
                <a:cubicBezTo>
                  <a:pt x="734" y="1836"/>
                  <a:pt x="734" y="1836"/>
                  <a:pt x="734" y="1836"/>
                </a:cubicBezTo>
                <a:cubicBezTo>
                  <a:pt x="740" y="1836"/>
                  <a:pt x="746" y="1836"/>
                  <a:pt x="751" y="1836"/>
                </a:cubicBezTo>
                <a:cubicBezTo>
                  <a:pt x="759" y="1836"/>
                  <a:pt x="771" y="1835"/>
                  <a:pt x="777" y="1841"/>
                </a:cubicBezTo>
                <a:cubicBezTo>
                  <a:pt x="778" y="1841"/>
                  <a:pt x="778" y="1842"/>
                  <a:pt x="778" y="1842"/>
                </a:cubicBezTo>
                <a:cubicBezTo>
                  <a:pt x="778" y="1842"/>
                  <a:pt x="779" y="1842"/>
                  <a:pt x="779" y="1842"/>
                </a:cubicBezTo>
                <a:cubicBezTo>
                  <a:pt x="779" y="1842"/>
                  <a:pt x="779" y="1843"/>
                  <a:pt x="779" y="1843"/>
                </a:cubicBezTo>
                <a:cubicBezTo>
                  <a:pt x="779" y="1843"/>
                  <a:pt x="779" y="1843"/>
                  <a:pt x="780" y="1844"/>
                </a:cubicBezTo>
                <a:cubicBezTo>
                  <a:pt x="780" y="1845"/>
                  <a:pt x="780" y="1846"/>
                  <a:pt x="780" y="1847"/>
                </a:cubicBezTo>
                <a:cubicBezTo>
                  <a:pt x="779" y="1854"/>
                  <a:pt x="774" y="1863"/>
                  <a:pt x="773" y="1867"/>
                </a:cubicBezTo>
                <a:cubicBezTo>
                  <a:pt x="773" y="1867"/>
                  <a:pt x="773" y="1867"/>
                  <a:pt x="773" y="1867"/>
                </a:cubicBezTo>
                <a:cubicBezTo>
                  <a:pt x="772" y="1869"/>
                  <a:pt x="772" y="1870"/>
                  <a:pt x="771" y="1871"/>
                </a:cubicBezTo>
                <a:cubicBezTo>
                  <a:pt x="771" y="1872"/>
                  <a:pt x="771" y="1872"/>
                  <a:pt x="771" y="1872"/>
                </a:cubicBezTo>
                <a:cubicBezTo>
                  <a:pt x="771" y="1873"/>
                  <a:pt x="771" y="1873"/>
                  <a:pt x="770" y="1873"/>
                </a:cubicBezTo>
                <a:cubicBezTo>
                  <a:pt x="770" y="1874"/>
                  <a:pt x="770" y="1874"/>
                  <a:pt x="770" y="1874"/>
                </a:cubicBezTo>
                <a:cubicBezTo>
                  <a:pt x="770" y="1875"/>
                  <a:pt x="769" y="1875"/>
                  <a:pt x="769" y="1876"/>
                </a:cubicBezTo>
                <a:cubicBezTo>
                  <a:pt x="769" y="1876"/>
                  <a:pt x="769" y="1876"/>
                  <a:pt x="768" y="1876"/>
                </a:cubicBezTo>
                <a:cubicBezTo>
                  <a:pt x="768" y="1876"/>
                  <a:pt x="768" y="1877"/>
                  <a:pt x="768" y="1877"/>
                </a:cubicBezTo>
                <a:cubicBezTo>
                  <a:pt x="768" y="1877"/>
                  <a:pt x="767" y="1877"/>
                  <a:pt x="767" y="1877"/>
                </a:cubicBezTo>
                <a:cubicBezTo>
                  <a:pt x="766" y="1878"/>
                  <a:pt x="765" y="1879"/>
                  <a:pt x="764" y="1880"/>
                </a:cubicBezTo>
                <a:cubicBezTo>
                  <a:pt x="763" y="1880"/>
                  <a:pt x="762" y="1881"/>
                  <a:pt x="761" y="1881"/>
                </a:cubicBezTo>
                <a:cubicBezTo>
                  <a:pt x="760" y="1882"/>
                  <a:pt x="760" y="1882"/>
                  <a:pt x="760" y="1882"/>
                </a:cubicBezTo>
                <a:cubicBezTo>
                  <a:pt x="760" y="1882"/>
                  <a:pt x="760" y="1882"/>
                  <a:pt x="760" y="1882"/>
                </a:cubicBezTo>
                <a:cubicBezTo>
                  <a:pt x="756" y="1883"/>
                  <a:pt x="752" y="1885"/>
                  <a:pt x="749" y="1885"/>
                </a:cubicBezTo>
                <a:cubicBezTo>
                  <a:pt x="748" y="1885"/>
                  <a:pt x="746" y="1885"/>
                  <a:pt x="745" y="1886"/>
                </a:cubicBezTo>
                <a:cubicBezTo>
                  <a:pt x="745" y="1886"/>
                  <a:pt x="745" y="1886"/>
                  <a:pt x="745" y="1886"/>
                </a:cubicBezTo>
                <a:cubicBezTo>
                  <a:pt x="738" y="1886"/>
                  <a:pt x="730" y="1886"/>
                  <a:pt x="723" y="1886"/>
                </a:cubicBezTo>
                <a:cubicBezTo>
                  <a:pt x="693" y="1886"/>
                  <a:pt x="693" y="1886"/>
                  <a:pt x="693" y="1886"/>
                </a:cubicBezTo>
                <a:cubicBezTo>
                  <a:pt x="687" y="1886"/>
                  <a:pt x="676" y="1885"/>
                  <a:pt x="674" y="1878"/>
                </a:cubicBezTo>
                <a:cubicBezTo>
                  <a:pt x="673" y="1877"/>
                  <a:pt x="673" y="1876"/>
                  <a:pt x="673" y="1876"/>
                </a:cubicBezTo>
                <a:cubicBezTo>
                  <a:pt x="673" y="1875"/>
                  <a:pt x="674" y="1875"/>
                  <a:pt x="674" y="1875"/>
                </a:cubicBezTo>
                <a:close/>
                <a:moveTo>
                  <a:pt x="647" y="1928"/>
                </a:moveTo>
                <a:cubicBezTo>
                  <a:pt x="648" y="1927"/>
                  <a:pt x="648" y="1927"/>
                  <a:pt x="648" y="1927"/>
                </a:cubicBezTo>
                <a:cubicBezTo>
                  <a:pt x="648" y="1926"/>
                  <a:pt x="648" y="1926"/>
                  <a:pt x="648" y="1926"/>
                </a:cubicBezTo>
                <a:cubicBezTo>
                  <a:pt x="649" y="1925"/>
                  <a:pt x="649" y="1924"/>
                  <a:pt x="650" y="1924"/>
                </a:cubicBezTo>
                <a:cubicBezTo>
                  <a:pt x="650" y="1924"/>
                  <a:pt x="650" y="1924"/>
                  <a:pt x="650" y="1924"/>
                </a:cubicBezTo>
                <a:cubicBezTo>
                  <a:pt x="661" y="1909"/>
                  <a:pt x="687" y="1912"/>
                  <a:pt x="703" y="1912"/>
                </a:cubicBezTo>
                <a:cubicBezTo>
                  <a:pt x="703" y="1912"/>
                  <a:pt x="703" y="1912"/>
                  <a:pt x="703" y="1912"/>
                </a:cubicBezTo>
                <a:cubicBezTo>
                  <a:pt x="708" y="1912"/>
                  <a:pt x="720" y="1911"/>
                  <a:pt x="730" y="1912"/>
                </a:cubicBezTo>
                <a:cubicBezTo>
                  <a:pt x="734" y="1912"/>
                  <a:pt x="737" y="1912"/>
                  <a:pt x="740" y="1913"/>
                </a:cubicBezTo>
                <a:cubicBezTo>
                  <a:pt x="742" y="1913"/>
                  <a:pt x="744" y="1914"/>
                  <a:pt x="745" y="1915"/>
                </a:cubicBezTo>
                <a:cubicBezTo>
                  <a:pt x="749" y="1917"/>
                  <a:pt x="752" y="1919"/>
                  <a:pt x="752" y="1923"/>
                </a:cubicBezTo>
                <a:cubicBezTo>
                  <a:pt x="752" y="1923"/>
                  <a:pt x="752" y="1924"/>
                  <a:pt x="752" y="1924"/>
                </a:cubicBezTo>
                <a:cubicBezTo>
                  <a:pt x="752" y="1924"/>
                  <a:pt x="752" y="1924"/>
                  <a:pt x="752" y="1924"/>
                </a:cubicBezTo>
                <a:cubicBezTo>
                  <a:pt x="752" y="1925"/>
                  <a:pt x="751" y="1926"/>
                  <a:pt x="751" y="1927"/>
                </a:cubicBezTo>
                <a:cubicBezTo>
                  <a:pt x="741" y="1956"/>
                  <a:pt x="741" y="1956"/>
                  <a:pt x="741" y="1956"/>
                </a:cubicBezTo>
                <a:cubicBezTo>
                  <a:pt x="740" y="1958"/>
                  <a:pt x="738" y="1960"/>
                  <a:pt x="736" y="1962"/>
                </a:cubicBezTo>
                <a:cubicBezTo>
                  <a:pt x="734" y="1964"/>
                  <a:pt x="731" y="1966"/>
                  <a:pt x="728" y="1967"/>
                </a:cubicBezTo>
                <a:cubicBezTo>
                  <a:pt x="728" y="1968"/>
                  <a:pt x="727" y="1968"/>
                  <a:pt x="727" y="1968"/>
                </a:cubicBezTo>
                <a:cubicBezTo>
                  <a:pt x="723" y="1970"/>
                  <a:pt x="718" y="1971"/>
                  <a:pt x="713" y="1972"/>
                </a:cubicBezTo>
                <a:cubicBezTo>
                  <a:pt x="713" y="1972"/>
                  <a:pt x="713" y="1972"/>
                  <a:pt x="713" y="1972"/>
                </a:cubicBezTo>
                <a:cubicBezTo>
                  <a:pt x="712" y="1972"/>
                  <a:pt x="711" y="1972"/>
                  <a:pt x="710" y="1972"/>
                </a:cubicBezTo>
                <a:cubicBezTo>
                  <a:pt x="701" y="1973"/>
                  <a:pt x="692" y="1972"/>
                  <a:pt x="682" y="1972"/>
                </a:cubicBezTo>
                <a:cubicBezTo>
                  <a:pt x="673" y="1973"/>
                  <a:pt x="663" y="1973"/>
                  <a:pt x="654" y="1973"/>
                </a:cubicBezTo>
                <a:cubicBezTo>
                  <a:pt x="647" y="1973"/>
                  <a:pt x="638" y="1971"/>
                  <a:pt x="634" y="1966"/>
                </a:cubicBezTo>
                <a:cubicBezTo>
                  <a:pt x="634" y="1965"/>
                  <a:pt x="634" y="1965"/>
                  <a:pt x="633" y="1965"/>
                </a:cubicBezTo>
                <a:cubicBezTo>
                  <a:pt x="633" y="1964"/>
                  <a:pt x="633" y="1964"/>
                  <a:pt x="633" y="1964"/>
                </a:cubicBezTo>
                <a:cubicBezTo>
                  <a:pt x="633" y="1963"/>
                  <a:pt x="633" y="1963"/>
                  <a:pt x="632" y="1963"/>
                </a:cubicBezTo>
                <a:cubicBezTo>
                  <a:pt x="632" y="1963"/>
                  <a:pt x="632" y="1962"/>
                  <a:pt x="632" y="1962"/>
                </a:cubicBezTo>
                <a:cubicBezTo>
                  <a:pt x="632" y="1962"/>
                  <a:pt x="632" y="1962"/>
                  <a:pt x="632" y="1962"/>
                </a:cubicBezTo>
                <a:cubicBezTo>
                  <a:pt x="632" y="1962"/>
                  <a:pt x="632" y="1961"/>
                  <a:pt x="632" y="1960"/>
                </a:cubicBezTo>
                <a:cubicBezTo>
                  <a:pt x="632" y="1959"/>
                  <a:pt x="632" y="1959"/>
                  <a:pt x="633" y="1959"/>
                </a:cubicBezTo>
                <a:cubicBezTo>
                  <a:pt x="633" y="1958"/>
                  <a:pt x="633" y="1957"/>
                  <a:pt x="633" y="1956"/>
                </a:cubicBezTo>
                <a:cubicBezTo>
                  <a:pt x="633" y="1956"/>
                  <a:pt x="633" y="1956"/>
                  <a:pt x="633" y="1956"/>
                </a:cubicBezTo>
                <a:cubicBezTo>
                  <a:pt x="634" y="1955"/>
                  <a:pt x="634" y="1955"/>
                  <a:pt x="634" y="1955"/>
                </a:cubicBezTo>
                <a:cubicBezTo>
                  <a:pt x="634" y="1954"/>
                  <a:pt x="635" y="1953"/>
                  <a:pt x="635" y="1952"/>
                </a:cubicBezTo>
                <a:cubicBezTo>
                  <a:pt x="639" y="1944"/>
                  <a:pt x="643" y="1936"/>
                  <a:pt x="647" y="1928"/>
                </a:cubicBezTo>
                <a:cubicBezTo>
                  <a:pt x="647" y="1928"/>
                  <a:pt x="647" y="1928"/>
                  <a:pt x="647" y="1928"/>
                </a:cubicBezTo>
                <a:close/>
                <a:moveTo>
                  <a:pt x="527" y="1875"/>
                </a:moveTo>
                <a:cubicBezTo>
                  <a:pt x="528" y="1873"/>
                  <a:pt x="531" y="1870"/>
                  <a:pt x="532" y="1868"/>
                </a:cubicBezTo>
                <a:cubicBezTo>
                  <a:pt x="536" y="1861"/>
                  <a:pt x="541" y="1854"/>
                  <a:pt x="546" y="1848"/>
                </a:cubicBezTo>
                <a:cubicBezTo>
                  <a:pt x="546" y="1847"/>
                  <a:pt x="546" y="1847"/>
                  <a:pt x="547" y="1847"/>
                </a:cubicBezTo>
                <a:cubicBezTo>
                  <a:pt x="547" y="1847"/>
                  <a:pt x="547" y="1847"/>
                  <a:pt x="547" y="1846"/>
                </a:cubicBezTo>
                <a:cubicBezTo>
                  <a:pt x="561" y="1833"/>
                  <a:pt x="590" y="1837"/>
                  <a:pt x="608" y="1837"/>
                </a:cubicBezTo>
                <a:cubicBezTo>
                  <a:pt x="616" y="1837"/>
                  <a:pt x="626" y="1835"/>
                  <a:pt x="634" y="1839"/>
                </a:cubicBezTo>
                <a:cubicBezTo>
                  <a:pt x="634" y="1839"/>
                  <a:pt x="634" y="1839"/>
                  <a:pt x="634" y="1839"/>
                </a:cubicBezTo>
                <a:cubicBezTo>
                  <a:pt x="634" y="1839"/>
                  <a:pt x="635" y="1839"/>
                  <a:pt x="636" y="1840"/>
                </a:cubicBezTo>
                <a:cubicBezTo>
                  <a:pt x="636" y="1840"/>
                  <a:pt x="636" y="1840"/>
                  <a:pt x="636" y="1840"/>
                </a:cubicBezTo>
                <a:cubicBezTo>
                  <a:pt x="638" y="1841"/>
                  <a:pt x="639" y="1843"/>
                  <a:pt x="639" y="1844"/>
                </a:cubicBezTo>
                <a:cubicBezTo>
                  <a:pt x="640" y="1845"/>
                  <a:pt x="640" y="1847"/>
                  <a:pt x="639" y="1849"/>
                </a:cubicBezTo>
                <a:cubicBezTo>
                  <a:pt x="638" y="1850"/>
                  <a:pt x="638" y="1850"/>
                  <a:pt x="638" y="1850"/>
                </a:cubicBezTo>
                <a:cubicBezTo>
                  <a:pt x="637" y="1854"/>
                  <a:pt x="633" y="1858"/>
                  <a:pt x="631" y="1862"/>
                </a:cubicBezTo>
                <a:cubicBezTo>
                  <a:pt x="631" y="1862"/>
                  <a:pt x="631" y="1862"/>
                  <a:pt x="631" y="1862"/>
                </a:cubicBezTo>
                <a:cubicBezTo>
                  <a:pt x="625" y="1873"/>
                  <a:pt x="625" y="1873"/>
                  <a:pt x="625" y="1873"/>
                </a:cubicBezTo>
                <a:cubicBezTo>
                  <a:pt x="624" y="1874"/>
                  <a:pt x="623" y="1876"/>
                  <a:pt x="621" y="1878"/>
                </a:cubicBezTo>
                <a:cubicBezTo>
                  <a:pt x="618" y="1879"/>
                  <a:pt x="616" y="1881"/>
                  <a:pt x="613" y="1882"/>
                </a:cubicBezTo>
                <a:cubicBezTo>
                  <a:pt x="612" y="1882"/>
                  <a:pt x="611" y="1883"/>
                  <a:pt x="610" y="1883"/>
                </a:cubicBezTo>
                <a:cubicBezTo>
                  <a:pt x="610" y="1883"/>
                  <a:pt x="609" y="1883"/>
                  <a:pt x="609" y="1884"/>
                </a:cubicBezTo>
                <a:cubicBezTo>
                  <a:pt x="609" y="1884"/>
                  <a:pt x="609" y="1884"/>
                  <a:pt x="609" y="1884"/>
                </a:cubicBezTo>
                <a:cubicBezTo>
                  <a:pt x="607" y="1884"/>
                  <a:pt x="605" y="1885"/>
                  <a:pt x="603" y="1885"/>
                </a:cubicBezTo>
                <a:cubicBezTo>
                  <a:pt x="599" y="1886"/>
                  <a:pt x="596" y="1886"/>
                  <a:pt x="592" y="1886"/>
                </a:cubicBezTo>
                <a:cubicBezTo>
                  <a:pt x="582" y="1886"/>
                  <a:pt x="582" y="1886"/>
                  <a:pt x="582" y="1886"/>
                </a:cubicBezTo>
                <a:cubicBezTo>
                  <a:pt x="582" y="1886"/>
                  <a:pt x="582" y="1886"/>
                  <a:pt x="582" y="1886"/>
                </a:cubicBezTo>
                <a:cubicBezTo>
                  <a:pt x="570" y="1886"/>
                  <a:pt x="557" y="1886"/>
                  <a:pt x="545" y="1886"/>
                </a:cubicBezTo>
                <a:cubicBezTo>
                  <a:pt x="540" y="1886"/>
                  <a:pt x="528" y="1885"/>
                  <a:pt x="527" y="1878"/>
                </a:cubicBezTo>
                <a:cubicBezTo>
                  <a:pt x="527" y="1877"/>
                  <a:pt x="527" y="1876"/>
                  <a:pt x="527" y="1875"/>
                </a:cubicBezTo>
                <a:close/>
                <a:moveTo>
                  <a:pt x="545" y="2017"/>
                </a:moveTo>
                <a:cubicBezTo>
                  <a:pt x="545" y="2017"/>
                  <a:pt x="545" y="2017"/>
                  <a:pt x="545" y="2017"/>
                </a:cubicBezTo>
                <a:cubicBezTo>
                  <a:pt x="543" y="2024"/>
                  <a:pt x="538" y="2031"/>
                  <a:pt x="534" y="2038"/>
                </a:cubicBezTo>
                <a:cubicBezTo>
                  <a:pt x="534" y="2038"/>
                  <a:pt x="534" y="2038"/>
                  <a:pt x="534" y="2038"/>
                </a:cubicBezTo>
                <a:cubicBezTo>
                  <a:pt x="530" y="2045"/>
                  <a:pt x="527" y="2053"/>
                  <a:pt x="521" y="2060"/>
                </a:cubicBezTo>
                <a:cubicBezTo>
                  <a:pt x="521" y="2061"/>
                  <a:pt x="520" y="2061"/>
                  <a:pt x="520" y="2062"/>
                </a:cubicBezTo>
                <a:cubicBezTo>
                  <a:pt x="520" y="2062"/>
                  <a:pt x="520" y="2062"/>
                  <a:pt x="520" y="2062"/>
                </a:cubicBezTo>
                <a:cubicBezTo>
                  <a:pt x="519" y="2063"/>
                  <a:pt x="518" y="2064"/>
                  <a:pt x="517" y="2064"/>
                </a:cubicBezTo>
                <a:cubicBezTo>
                  <a:pt x="517" y="2065"/>
                  <a:pt x="517" y="2065"/>
                  <a:pt x="516" y="2065"/>
                </a:cubicBezTo>
                <a:cubicBezTo>
                  <a:pt x="516" y="2065"/>
                  <a:pt x="516" y="2066"/>
                  <a:pt x="516" y="2066"/>
                </a:cubicBezTo>
                <a:cubicBezTo>
                  <a:pt x="510" y="2071"/>
                  <a:pt x="503" y="2074"/>
                  <a:pt x="496" y="2076"/>
                </a:cubicBezTo>
                <a:cubicBezTo>
                  <a:pt x="495" y="2076"/>
                  <a:pt x="494" y="2076"/>
                  <a:pt x="493" y="2077"/>
                </a:cubicBezTo>
                <a:cubicBezTo>
                  <a:pt x="489" y="2078"/>
                  <a:pt x="484" y="2078"/>
                  <a:pt x="480" y="2078"/>
                </a:cubicBezTo>
                <a:cubicBezTo>
                  <a:pt x="476" y="2078"/>
                  <a:pt x="476" y="2078"/>
                  <a:pt x="476" y="2078"/>
                </a:cubicBezTo>
                <a:cubicBezTo>
                  <a:pt x="476" y="2078"/>
                  <a:pt x="476" y="2078"/>
                  <a:pt x="476" y="2078"/>
                </a:cubicBezTo>
                <a:cubicBezTo>
                  <a:pt x="458" y="2078"/>
                  <a:pt x="439" y="2078"/>
                  <a:pt x="421" y="2079"/>
                </a:cubicBezTo>
                <a:cubicBezTo>
                  <a:pt x="419" y="2079"/>
                  <a:pt x="418" y="2078"/>
                  <a:pt x="416" y="2078"/>
                </a:cubicBezTo>
                <a:cubicBezTo>
                  <a:pt x="414" y="2078"/>
                  <a:pt x="412" y="2078"/>
                  <a:pt x="410" y="2077"/>
                </a:cubicBezTo>
                <a:cubicBezTo>
                  <a:pt x="406" y="2076"/>
                  <a:pt x="404" y="2074"/>
                  <a:pt x="402" y="2072"/>
                </a:cubicBezTo>
                <a:cubicBezTo>
                  <a:pt x="401" y="2070"/>
                  <a:pt x="400" y="2068"/>
                  <a:pt x="400" y="2066"/>
                </a:cubicBezTo>
                <a:cubicBezTo>
                  <a:pt x="400" y="2064"/>
                  <a:pt x="401" y="2062"/>
                  <a:pt x="402" y="2060"/>
                </a:cubicBezTo>
                <a:cubicBezTo>
                  <a:pt x="402" y="2059"/>
                  <a:pt x="402" y="2059"/>
                  <a:pt x="403" y="2059"/>
                </a:cubicBezTo>
                <a:cubicBezTo>
                  <a:pt x="403" y="2058"/>
                  <a:pt x="403" y="2058"/>
                  <a:pt x="403" y="2058"/>
                </a:cubicBezTo>
                <a:cubicBezTo>
                  <a:pt x="404" y="2057"/>
                  <a:pt x="404" y="2057"/>
                  <a:pt x="404" y="2057"/>
                </a:cubicBezTo>
                <a:cubicBezTo>
                  <a:pt x="404" y="2057"/>
                  <a:pt x="404" y="2057"/>
                  <a:pt x="404" y="2057"/>
                </a:cubicBezTo>
                <a:cubicBezTo>
                  <a:pt x="409" y="2050"/>
                  <a:pt x="413" y="2043"/>
                  <a:pt x="418" y="2035"/>
                </a:cubicBezTo>
                <a:cubicBezTo>
                  <a:pt x="422" y="2030"/>
                  <a:pt x="425" y="2024"/>
                  <a:pt x="430" y="2019"/>
                </a:cubicBezTo>
                <a:cubicBezTo>
                  <a:pt x="430" y="2018"/>
                  <a:pt x="431" y="2018"/>
                  <a:pt x="431" y="2017"/>
                </a:cubicBezTo>
                <a:cubicBezTo>
                  <a:pt x="431" y="2017"/>
                  <a:pt x="432" y="2017"/>
                  <a:pt x="432" y="2017"/>
                </a:cubicBezTo>
                <a:cubicBezTo>
                  <a:pt x="433" y="2016"/>
                  <a:pt x="434" y="2015"/>
                  <a:pt x="435" y="2014"/>
                </a:cubicBezTo>
                <a:cubicBezTo>
                  <a:pt x="435" y="2014"/>
                  <a:pt x="435" y="2014"/>
                  <a:pt x="435" y="2014"/>
                </a:cubicBezTo>
                <a:cubicBezTo>
                  <a:pt x="435" y="2014"/>
                  <a:pt x="435" y="2014"/>
                  <a:pt x="435" y="2014"/>
                </a:cubicBezTo>
                <a:cubicBezTo>
                  <a:pt x="441" y="2009"/>
                  <a:pt x="449" y="2006"/>
                  <a:pt x="457" y="2004"/>
                </a:cubicBezTo>
                <a:cubicBezTo>
                  <a:pt x="457" y="2004"/>
                  <a:pt x="457" y="2004"/>
                  <a:pt x="457" y="2004"/>
                </a:cubicBezTo>
                <a:cubicBezTo>
                  <a:pt x="457" y="2004"/>
                  <a:pt x="458" y="2004"/>
                  <a:pt x="458" y="2004"/>
                </a:cubicBezTo>
                <a:cubicBezTo>
                  <a:pt x="459" y="2004"/>
                  <a:pt x="461" y="2004"/>
                  <a:pt x="462" y="2004"/>
                </a:cubicBezTo>
                <a:cubicBezTo>
                  <a:pt x="463" y="2003"/>
                  <a:pt x="464" y="2003"/>
                  <a:pt x="465" y="2003"/>
                </a:cubicBezTo>
                <a:cubicBezTo>
                  <a:pt x="466" y="2003"/>
                  <a:pt x="467" y="2003"/>
                  <a:pt x="468" y="2003"/>
                </a:cubicBezTo>
                <a:cubicBezTo>
                  <a:pt x="468" y="2003"/>
                  <a:pt x="469" y="2003"/>
                  <a:pt x="470" y="2003"/>
                </a:cubicBezTo>
                <a:cubicBezTo>
                  <a:pt x="471" y="2003"/>
                  <a:pt x="471" y="2003"/>
                  <a:pt x="471" y="2003"/>
                </a:cubicBezTo>
                <a:cubicBezTo>
                  <a:pt x="471" y="2003"/>
                  <a:pt x="471" y="2003"/>
                  <a:pt x="471" y="2003"/>
                </a:cubicBezTo>
                <a:cubicBezTo>
                  <a:pt x="488" y="2003"/>
                  <a:pt x="504" y="2003"/>
                  <a:pt x="521" y="2003"/>
                </a:cubicBezTo>
                <a:cubicBezTo>
                  <a:pt x="521" y="2003"/>
                  <a:pt x="521" y="2003"/>
                  <a:pt x="521" y="2003"/>
                </a:cubicBezTo>
                <a:cubicBezTo>
                  <a:pt x="524" y="2003"/>
                  <a:pt x="524" y="2003"/>
                  <a:pt x="524" y="2003"/>
                </a:cubicBezTo>
                <a:cubicBezTo>
                  <a:pt x="528" y="2003"/>
                  <a:pt x="532" y="2003"/>
                  <a:pt x="535" y="2004"/>
                </a:cubicBezTo>
                <a:cubicBezTo>
                  <a:pt x="536" y="2004"/>
                  <a:pt x="536" y="2005"/>
                  <a:pt x="537" y="2005"/>
                </a:cubicBezTo>
                <a:cubicBezTo>
                  <a:pt x="537" y="2005"/>
                  <a:pt x="538" y="2005"/>
                  <a:pt x="538" y="2006"/>
                </a:cubicBezTo>
                <a:cubicBezTo>
                  <a:pt x="538" y="2006"/>
                  <a:pt x="539" y="2006"/>
                  <a:pt x="539" y="2006"/>
                </a:cubicBezTo>
                <a:cubicBezTo>
                  <a:pt x="543" y="2008"/>
                  <a:pt x="546" y="2012"/>
                  <a:pt x="545" y="2017"/>
                </a:cubicBezTo>
                <a:close/>
                <a:moveTo>
                  <a:pt x="579" y="1956"/>
                </a:moveTo>
                <a:cubicBezTo>
                  <a:pt x="579" y="1956"/>
                  <a:pt x="579" y="1956"/>
                  <a:pt x="579" y="1956"/>
                </a:cubicBezTo>
                <a:cubicBezTo>
                  <a:pt x="579" y="1956"/>
                  <a:pt x="579" y="1956"/>
                  <a:pt x="579" y="1956"/>
                </a:cubicBezTo>
                <a:cubicBezTo>
                  <a:pt x="578" y="1957"/>
                  <a:pt x="578" y="1958"/>
                  <a:pt x="577" y="1959"/>
                </a:cubicBezTo>
                <a:cubicBezTo>
                  <a:pt x="577" y="1959"/>
                  <a:pt x="577" y="1960"/>
                  <a:pt x="577" y="1960"/>
                </a:cubicBezTo>
                <a:cubicBezTo>
                  <a:pt x="572" y="1964"/>
                  <a:pt x="566" y="1968"/>
                  <a:pt x="560" y="1970"/>
                </a:cubicBezTo>
                <a:cubicBezTo>
                  <a:pt x="560" y="1970"/>
                  <a:pt x="560" y="1970"/>
                  <a:pt x="560" y="1970"/>
                </a:cubicBezTo>
                <a:cubicBezTo>
                  <a:pt x="559" y="1970"/>
                  <a:pt x="558" y="1970"/>
                  <a:pt x="557" y="1971"/>
                </a:cubicBezTo>
                <a:cubicBezTo>
                  <a:pt x="556" y="1971"/>
                  <a:pt x="556" y="1971"/>
                  <a:pt x="555" y="1971"/>
                </a:cubicBezTo>
                <a:cubicBezTo>
                  <a:pt x="554" y="1971"/>
                  <a:pt x="554" y="1971"/>
                  <a:pt x="553" y="1971"/>
                </a:cubicBezTo>
                <a:cubicBezTo>
                  <a:pt x="550" y="1972"/>
                  <a:pt x="546" y="1973"/>
                  <a:pt x="542" y="1973"/>
                </a:cubicBezTo>
                <a:cubicBezTo>
                  <a:pt x="541" y="1973"/>
                  <a:pt x="541" y="1973"/>
                  <a:pt x="541" y="1973"/>
                </a:cubicBezTo>
                <a:cubicBezTo>
                  <a:pt x="534" y="1973"/>
                  <a:pt x="527" y="1973"/>
                  <a:pt x="520" y="1973"/>
                </a:cubicBezTo>
                <a:cubicBezTo>
                  <a:pt x="510" y="1973"/>
                  <a:pt x="499" y="1973"/>
                  <a:pt x="489" y="1973"/>
                </a:cubicBezTo>
                <a:cubicBezTo>
                  <a:pt x="488" y="1973"/>
                  <a:pt x="486" y="1973"/>
                  <a:pt x="484" y="1973"/>
                </a:cubicBezTo>
                <a:cubicBezTo>
                  <a:pt x="484" y="1973"/>
                  <a:pt x="484" y="1973"/>
                  <a:pt x="483" y="1973"/>
                </a:cubicBezTo>
                <a:cubicBezTo>
                  <a:pt x="482" y="1972"/>
                  <a:pt x="480" y="1972"/>
                  <a:pt x="479" y="1972"/>
                </a:cubicBezTo>
                <a:cubicBezTo>
                  <a:pt x="479" y="1972"/>
                  <a:pt x="479" y="1972"/>
                  <a:pt x="479" y="1972"/>
                </a:cubicBezTo>
                <a:cubicBezTo>
                  <a:pt x="479" y="1972"/>
                  <a:pt x="479" y="1972"/>
                  <a:pt x="479" y="1972"/>
                </a:cubicBezTo>
                <a:cubicBezTo>
                  <a:pt x="474" y="1970"/>
                  <a:pt x="470" y="1968"/>
                  <a:pt x="470" y="1963"/>
                </a:cubicBezTo>
                <a:cubicBezTo>
                  <a:pt x="470" y="1962"/>
                  <a:pt x="470" y="1961"/>
                  <a:pt x="470" y="1960"/>
                </a:cubicBezTo>
                <a:cubicBezTo>
                  <a:pt x="470" y="1960"/>
                  <a:pt x="470" y="1959"/>
                  <a:pt x="471" y="1959"/>
                </a:cubicBezTo>
                <a:cubicBezTo>
                  <a:pt x="471" y="1958"/>
                  <a:pt x="471" y="1957"/>
                  <a:pt x="472" y="1957"/>
                </a:cubicBezTo>
                <a:cubicBezTo>
                  <a:pt x="472" y="1957"/>
                  <a:pt x="472" y="1956"/>
                  <a:pt x="472" y="1956"/>
                </a:cubicBezTo>
                <a:cubicBezTo>
                  <a:pt x="472" y="1956"/>
                  <a:pt x="472" y="1956"/>
                  <a:pt x="472" y="1956"/>
                </a:cubicBezTo>
                <a:cubicBezTo>
                  <a:pt x="473" y="1955"/>
                  <a:pt x="474" y="1954"/>
                  <a:pt x="474" y="1953"/>
                </a:cubicBezTo>
                <a:cubicBezTo>
                  <a:pt x="479" y="1945"/>
                  <a:pt x="485" y="1938"/>
                  <a:pt x="490" y="1930"/>
                </a:cubicBezTo>
                <a:cubicBezTo>
                  <a:pt x="490" y="1930"/>
                  <a:pt x="490" y="1930"/>
                  <a:pt x="490" y="1930"/>
                </a:cubicBezTo>
                <a:cubicBezTo>
                  <a:pt x="492" y="1927"/>
                  <a:pt x="492" y="1927"/>
                  <a:pt x="492" y="1927"/>
                </a:cubicBezTo>
                <a:cubicBezTo>
                  <a:pt x="493" y="1925"/>
                  <a:pt x="495" y="1923"/>
                  <a:pt x="498" y="1921"/>
                </a:cubicBezTo>
                <a:cubicBezTo>
                  <a:pt x="499" y="1920"/>
                  <a:pt x="501" y="1919"/>
                  <a:pt x="503" y="1918"/>
                </a:cubicBezTo>
                <a:cubicBezTo>
                  <a:pt x="504" y="1918"/>
                  <a:pt x="505" y="1917"/>
                  <a:pt x="506" y="1917"/>
                </a:cubicBezTo>
                <a:cubicBezTo>
                  <a:pt x="506" y="1917"/>
                  <a:pt x="506" y="1917"/>
                  <a:pt x="507" y="1917"/>
                </a:cubicBezTo>
                <a:cubicBezTo>
                  <a:pt x="507" y="1917"/>
                  <a:pt x="507" y="1916"/>
                  <a:pt x="507" y="1916"/>
                </a:cubicBezTo>
                <a:cubicBezTo>
                  <a:pt x="508" y="1916"/>
                  <a:pt x="508" y="1916"/>
                  <a:pt x="508" y="1916"/>
                </a:cubicBezTo>
                <a:cubicBezTo>
                  <a:pt x="511" y="1915"/>
                  <a:pt x="514" y="1914"/>
                  <a:pt x="517" y="1913"/>
                </a:cubicBezTo>
                <a:cubicBezTo>
                  <a:pt x="521" y="1913"/>
                  <a:pt x="525" y="1912"/>
                  <a:pt x="528" y="1912"/>
                </a:cubicBezTo>
                <a:cubicBezTo>
                  <a:pt x="538" y="1912"/>
                  <a:pt x="538" y="1912"/>
                  <a:pt x="538" y="1912"/>
                </a:cubicBezTo>
                <a:cubicBezTo>
                  <a:pt x="541" y="1912"/>
                  <a:pt x="543" y="1912"/>
                  <a:pt x="545" y="1912"/>
                </a:cubicBezTo>
                <a:cubicBezTo>
                  <a:pt x="555" y="1912"/>
                  <a:pt x="564" y="1912"/>
                  <a:pt x="573" y="1912"/>
                </a:cubicBezTo>
                <a:cubicBezTo>
                  <a:pt x="573" y="1912"/>
                  <a:pt x="573" y="1912"/>
                  <a:pt x="573" y="1912"/>
                </a:cubicBezTo>
                <a:cubicBezTo>
                  <a:pt x="577" y="1912"/>
                  <a:pt x="577" y="1912"/>
                  <a:pt x="577" y="1912"/>
                </a:cubicBezTo>
                <a:cubicBezTo>
                  <a:pt x="581" y="1912"/>
                  <a:pt x="584" y="1913"/>
                  <a:pt x="587" y="1913"/>
                </a:cubicBezTo>
                <a:cubicBezTo>
                  <a:pt x="589" y="1914"/>
                  <a:pt x="590" y="1915"/>
                  <a:pt x="592" y="1915"/>
                </a:cubicBezTo>
                <a:cubicBezTo>
                  <a:pt x="596" y="1918"/>
                  <a:pt x="599" y="1921"/>
                  <a:pt x="595" y="1927"/>
                </a:cubicBezTo>
                <a:cubicBezTo>
                  <a:pt x="592" y="1934"/>
                  <a:pt x="588" y="1941"/>
                  <a:pt x="584" y="1948"/>
                </a:cubicBezTo>
                <a:cubicBezTo>
                  <a:pt x="579" y="1956"/>
                  <a:pt x="579" y="1956"/>
                  <a:pt x="579" y="1956"/>
                </a:cubicBezTo>
                <a:cubicBezTo>
                  <a:pt x="579" y="1956"/>
                  <a:pt x="579" y="1956"/>
                  <a:pt x="579" y="1956"/>
                </a:cubicBezTo>
                <a:close/>
                <a:moveTo>
                  <a:pt x="1064" y="2056"/>
                </a:moveTo>
                <a:cubicBezTo>
                  <a:pt x="1064" y="2057"/>
                  <a:pt x="1064" y="2059"/>
                  <a:pt x="1064" y="2060"/>
                </a:cubicBezTo>
                <a:cubicBezTo>
                  <a:pt x="1064" y="2060"/>
                  <a:pt x="1064" y="2060"/>
                  <a:pt x="1064" y="2061"/>
                </a:cubicBezTo>
                <a:cubicBezTo>
                  <a:pt x="1063" y="2062"/>
                  <a:pt x="1063" y="2063"/>
                  <a:pt x="1062" y="2064"/>
                </a:cubicBezTo>
                <a:cubicBezTo>
                  <a:pt x="1062" y="2064"/>
                  <a:pt x="1062" y="2064"/>
                  <a:pt x="1062" y="2064"/>
                </a:cubicBezTo>
                <a:cubicBezTo>
                  <a:pt x="1062" y="2064"/>
                  <a:pt x="1062" y="2064"/>
                  <a:pt x="1062" y="2064"/>
                </a:cubicBezTo>
                <a:cubicBezTo>
                  <a:pt x="1061" y="2065"/>
                  <a:pt x="1060" y="2066"/>
                  <a:pt x="1059" y="2067"/>
                </a:cubicBezTo>
                <a:cubicBezTo>
                  <a:pt x="1059" y="2067"/>
                  <a:pt x="1059" y="2067"/>
                  <a:pt x="1059" y="2068"/>
                </a:cubicBezTo>
                <a:cubicBezTo>
                  <a:pt x="1058" y="2069"/>
                  <a:pt x="1057" y="2069"/>
                  <a:pt x="1056" y="2070"/>
                </a:cubicBezTo>
                <a:cubicBezTo>
                  <a:pt x="1056" y="2070"/>
                  <a:pt x="1055" y="2071"/>
                  <a:pt x="1055" y="2071"/>
                </a:cubicBezTo>
                <a:cubicBezTo>
                  <a:pt x="1055" y="2071"/>
                  <a:pt x="1055" y="2071"/>
                  <a:pt x="1055" y="2071"/>
                </a:cubicBezTo>
                <a:cubicBezTo>
                  <a:pt x="1053" y="2072"/>
                  <a:pt x="1052" y="2072"/>
                  <a:pt x="1051" y="2073"/>
                </a:cubicBezTo>
                <a:cubicBezTo>
                  <a:pt x="1051" y="2073"/>
                  <a:pt x="1051" y="2073"/>
                  <a:pt x="1050" y="2073"/>
                </a:cubicBezTo>
                <a:cubicBezTo>
                  <a:pt x="1049" y="2074"/>
                  <a:pt x="1048" y="2074"/>
                  <a:pt x="1047" y="2074"/>
                </a:cubicBezTo>
                <a:cubicBezTo>
                  <a:pt x="1047" y="2075"/>
                  <a:pt x="1046" y="2075"/>
                  <a:pt x="1046" y="2075"/>
                </a:cubicBezTo>
                <a:cubicBezTo>
                  <a:pt x="1046" y="2075"/>
                  <a:pt x="1045" y="2075"/>
                  <a:pt x="1045" y="2075"/>
                </a:cubicBezTo>
                <a:cubicBezTo>
                  <a:pt x="1045" y="2075"/>
                  <a:pt x="1045" y="2075"/>
                  <a:pt x="1044" y="2075"/>
                </a:cubicBezTo>
                <a:cubicBezTo>
                  <a:pt x="1043" y="2076"/>
                  <a:pt x="1042" y="2076"/>
                  <a:pt x="1041" y="2076"/>
                </a:cubicBezTo>
                <a:cubicBezTo>
                  <a:pt x="1039" y="2076"/>
                  <a:pt x="1038" y="2076"/>
                  <a:pt x="1037" y="2077"/>
                </a:cubicBezTo>
                <a:cubicBezTo>
                  <a:pt x="1036" y="2077"/>
                  <a:pt x="1035" y="2077"/>
                  <a:pt x="1034" y="2077"/>
                </a:cubicBezTo>
                <a:cubicBezTo>
                  <a:pt x="1033" y="2077"/>
                  <a:pt x="1033" y="2077"/>
                  <a:pt x="1033" y="2077"/>
                </a:cubicBezTo>
                <a:cubicBezTo>
                  <a:pt x="1031" y="2077"/>
                  <a:pt x="1031" y="2077"/>
                  <a:pt x="1031" y="2077"/>
                </a:cubicBezTo>
                <a:cubicBezTo>
                  <a:pt x="1031" y="2077"/>
                  <a:pt x="1031" y="2077"/>
                  <a:pt x="1031" y="2077"/>
                </a:cubicBezTo>
                <a:cubicBezTo>
                  <a:pt x="1025" y="2077"/>
                  <a:pt x="1018" y="2077"/>
                  <a:pt x="1011" y="2077"/>
                </a:cubicBezTo>
                <a:cubicBezTo>
                  <a:pt x="981" y="2077"/>
                  <a:pt x="630" y="2078"/>
                  <a:pt x="605" y="2078"/>
                </a:cubicBezTo>
                <a:cubicBezTo>
                  <a:pt x="604" y="2078"/>
                  <a:pt x="602" y="2078"/>
                  <a:pt x="600" y="2078"/>
                </a:cubicBezTo>
                <a:cubicBezTo>
                  <a:pt x="598" y="2077"/>
                  <a:pt x="596" y="2077"/>
                  <a:pt x="594" y="2076"/>
                </a:cubicBezTo>
                <a:cubicBezTo>
                  <a:pt x="590" y="2075"/>
                  <a:pt x="588" y="2074"/>
                  <a:pt x="586" y="2072"/>
                </a:cubicBezTo>
                <a:cubicBezTo>
                  <a:pt x="584" y="2070"/>
                  <a:pt x="583" y="2068"/>
                  <a:pt x="582" y="2065"/>
                </a:cubicBezTo>
                <a:cubicBezTo>
                  <a:pt x="582" y="2063"/>
                  <a:pt x="582" y="2060"/>
                  <a:pt x="584" y="2057"/>
                </a:cubicBezTo>
                <a:cubicBezTo>
                  <a:pt x="584" y="2056"/>
                  <a:pt x="584" y="2056"/>
                  <a:pt x="584" y="2056"/>
                </a:cubicBezTo>
                <a:cubicBezTo>
                  <a:pt x="584" y="2056"/>
                  <a:pt x="584" y="2056"/>
                  <a:pt x="584" y="2056"/>
                </a:cubicBezTo>
                <a:cubicBezTo>
                  <a:pt x="588" y="2048"/>
                  <a:pt x="592" y="2040"/>
                  <a:pt x="596" y="2031"/>
                </a:cubicBezTo>
                <a:cubicBezTo>
                  <a:pt x="597" y="2030"/>
                  <a:pt x="598" y="2029"/>
                  <a:pt x="598" y="2027"/>
                </a:cubicBezTo>
                <a:cubicBezTo>
                  <a:pt x="601" y="2021"/>
                  <a:pt x="601" y="2021"/>
                  <a:pt x="601" y="2021"/>
                </a:cubicBezTo>
                <a:cubicBezTo>
                  <a:pt x="603" y="2018"/>
                  <a:pt x="605" y="2016"/>
                  <a:pt x="607" y="2014"/>
                </a:cubicBezTo>
                <a:cubicBezTo>
                  <a:pt x="608" y="2013"/>
                  <a:pt x="609" y="2013"/>
                  <a:pt x="609" y="2012"/>
                </a:cubicBezTo>
                <a:cubicBezTo>
                  <a:pt x="610" y="2012"/>
                  <a:pt x="610" y="2012"/>
                  <a:pt x="610" y="2011"/>
                </a:cubicBezTo>
                <a:cubicBezTo>
                  <a:pt x="611" y="2011"/>
                  <a:pt x="612" y="2011"/>
                  <a:pt x="612" y="2010"/>
                </a:cubicBezTo>
                <a:cubicBezTo>
                  <a:pt x="612" y="2010"/>
                  <a:pt x="612" y="2010"/>
                  <a:pt x="613" y="2010"/>
                </a:cubicBezTo>
                <a:cubicBezTo>
                  <a:pt x="613" y="2010"/>
                  <a:pt x="613" y="2010"/>
                  <a:pt x="614" y="2009"/>
                </a:cubicBezTo>
                <a:cubicBezTo>
                  <a:pt x="615" y="2009"/>
                  <a:pt x="616" y="2008"/>
                  <a:pt x="617" y="2008"/>
                </a:cubicBezTo>
                <a:cubicBezTo>
                  <a:pt x="617" y="2008"/>
                  <a:pt x="618" y="2007"/>
                  <a:pt x="618" y="2007"/>
                </a:cubicBezTo>
                <a:cubicBezTo>
                  <a:pt x="619" y="2007"/>
                  <a:pt x="620" y="2007"/>
                  <a:pt x="621" y="2006"/>
                </a:cubicBezTo>
                <a:cubicBezTo>
                  <a:pt x="622" y="2006"/>
                  <a:pt x="623" y="2005"/>
                  <a:pt x="625" y="2005"/>
                </a:cubicBezTo>
                <a:cubicBezTo>
                  <a:pt x="625" y="2005"/>
                  <a:pt x="626" y="2004"/>
                  <a:pt x="627" y="2004"/>
                </a:cubicBezTo>
                <a:cubicBezTo>
                  <a:pt x="627" y="2004"/>
                  <a:pt x="628" y="2004"/>
                  <a:pt x="628" y="2004"/>
                </a:cubicBezTo>
                <a:cubicBezTo>
                  <a:pt x="632" y="2003"/>
                  <a:pt x="636" y="2002"/>
                  <a:pt x="640" y="2002"/>
                </a:cubicBezTo>
                <a:cubicBezTo>
                  <a:pt x="640" y="2002"/>
                  <a:pt x="1008" y="2001"/>
                  <a:pt x="1021" y="2001"/>
                </a:cubicBezTo>
                <a:cubicBezTo>
                  <a:pt x="1026" y="2001"/>
                  <a:pt x="1030" y="2001"/>
                  <a:pt x="1034" y="2001"/>
                </a:cubicBezTo>
                <a:cubicBezTo>
                  <a:pt x="1036" y="2001"/>
                  <a:pt x="1038" y="2002"/>
                  <a:pt x="1040" y="2002"/>
                </a:cubicBezTo>
                <a:cubicBezTo>
                  <a:pt x="1040" y="2002"/>
                  <a:pt x="1040" y="2002"/>
                  <a:pt x="1041" y="2002"/>
                </a:cubicBezTo>
                <a:cubicBezTo>
                  <a:pt x="1042" y="2002"/>
                  <a:pt x="1044" y="2002"/>
                  <a:pt x="1045" y="2003"/>
                </a:cubicBezTo>
                <a:cubicBezTo>
                  <a:pt x="1045" y="2003"/>
                  <a:pt x="1046" y="2003"/>
                  <a:pt x="1046" y="2003"/>
                </a:cubicBezTo>
                <a:cubicBezTo>
                  <a:pt x="1046" y="2003"/>
                  <a:pt x="1046" y="2003"/>
                  <a:pt x="1046" y="2003"/>
                </a:cubicBezTo>
                <a:cubicBezTo>
                  <a:pt x="1048" y="2003"/>
                  <a:pt x="1049" y="2004"/>
                  <a:pt x="1050" y="2004"/>
                </a:cubicBezTo>
                <a:cubicBezTo>
                  <a:pt x="1050" y="2004"/>
                  <a:pt x="1051" y="2005"/>
                  <a:pt x="1051" y="2005"/>
                </a:cubicBezTo>
                <a:cubicBezTo>
                  <a:pt x="1052" y="2005"/>
                  <a:pt x="1053" y="2006"/>
                  <a:pt x="1054" y="2006"/>
                </a:cubicBezTo>
                <a:cubicBezTo>
                  <a:pt x="1055" y="2006"/>
                  <a:pt x="1055" y="2007"/>
                  <a:pt x="1055" y="2007"/>
                </a:cubicBezTo>
                <a:cubicBezTo>
                  <a:pt x="1055" y="2007"/>
                  <a:pt x="1055" y="2007"/>
                  <a:pt x="1056" y="2007"/>
                </a:cubicBezTo>
                <a:cubicBezTo>
                  <a:pt x="1056" y="2008"/>
                  <a:pt x="1057" y="2008"/>
                  <a:pt x="1058" y="2009"/>
                </a:cubicBezTo>
                <a:cubicBezTo>
                  <a:pt x="1059" y="2010"/>
                  <a:pt x="1061" y="2011"/>
                  <a:pt x="1061" y="2013"/>
                </a:cubicBezTo>
                <a:cubicBezTo>
                  <a:pt x="1063" y="2015"/>
                  <a:pt x="1064" y="2017"/>
                  <a:pt x="1064" y="2020"/>
                </a:cubicBezTo>
                <a:cubicBezTo>
                  <a:pt x="1064" y="2022"/>
                  <a:pt x="1064" y="2022"/>
                  <a:pt x="1064" y="2022"/>
                </a:cubicBezTo>
                <a:cubicBezTo>
                  <a:pt x="1064" y="2022"/>
                  <a:pt x="1064" y="2022"/>
                  <a:pt x="1064" y="2022"/>
                </a:cubicBezTo>
                <a:cubicBezTo>
                  <a:pt x="1064" y="2031"/>
                  <a:pt x="1064" y="2040"/>
                  <a:pt x="1064" y="2049"/>
                </a:cubicBezTo>
                <a:cubicBezTo>
                  <a:pt x="1064" y="2051"/>
                  <a:pt x="1064" y="2054"/>
                  <a:pt x="1064" y="2056"/>
                </a:cubicBezTo>
                <a:close/>
                <a:moveTo>
                  <a:pt x="1114" y="1878"/>
                </a:moveTo>
                <a:cubicBezTo>
                  <a:pt x="1114" y="1878"/>
                  <a:pt x="1114" y="1877"/>
                  <a:pt x="1113" y="1877"/>
                </a:cubicBezTo>
                <a:cubicBezTo>
                  <a:pt x="1113" y="1877"/>
                  <a:pt x="1113" y="1877"/>
                  <a:pt x="1113" y="1877"/>
                </a:cubicBezTo>
                <a:cubicBezTo>
                  <a:pt x="1112" y="1875"/>
                  <a:pt x="1111" y="1873"/>
                  <a:pt x="1111" y="1871"/>
                </a:cubicBezTo>
                <a:cubicBezTo>
                  <a:pt x="1111" y="1870"/>
                  <a:pt x="1111" y="1870"/>
                  <a:pt x="1111" y="1870"/>
                </a:cubicBezTo>
                <a:cubicBezTo>
                  <a:pt x="1110" y="1868"/>
                  <a:pt x="1110" y="1867"/>
                  <a:pt x="1110" y="1866"/>
                </a:cubicBezTo>
                <a:cubicBezTo>
                  <a:pt x="1110" y="1866"/>
                  <a:pt x="1110" y="1866"/>
                  <a:pt x="1110" y="1866"/>
                </a:cubicBezTo>
                <a:cubicBezTo>
                  <a:pt x="1110" y="1861"/>
                  <a:pt x="1109" y="1855"/>
                  <a:pt x="1109" y="1849"/>
                </a:cubicBezTo>
                <a:cubicBezTo>
                  <a:pt x="1109" y="1848"/>
                  <a:pt x="1109" y="1848"/>
                  <a:pt x="1109" y="1848"/>
                </a:cubicBezTo>
                <a:cubicBezTo>
                  <a:pt x="1109" y="1846"/>
                  <a:pt x="1109" y="1844"/>
                  <a:pt x="1110" y="1843"/>
                </a:cubicBezTo>
                <a:cubicBezTo>
                  <a:pt x="1112" y="1841"/>
                  <a:pt x="1113" y="1840"/>
                  <a:pt x="1115" y="1839"/>
                </a:cubicBezTo>
                <a:cubicBezTo>
                  <a:pt x="1118" y="1838"/>
                  <a:pt x="1120" y="1837"/>
                  <a:pt x="1123" y="1836"/>
                </a:cubicBezTo>
                <a:cubicBezTo>
                  <a:pt x="1123" y="1836"/>
                  <a:pt x="1123" y="1836"/>
                  <a:pt x="1123" y="1836"/>
                </a:cubicBezTo>
                <a:cubicBezTo>
                  <a:pt x="1123" y="1836"/>
                  <a:pt x="1123" y="1836"/>
                  <a:pt x="1123" y="1836"/>
                </a:cubicBezTo>
                <a:cubicBezTo>
                  <a:pt x="1124" y="1836"/>
                  <a:pt x="1125" y="1836"/>
                  <a:pt x="1126" y="1836"/>
                </a:cubicBezTo>
                <a:cubicBezTo>
                  <a:pt x="1127" y="1836"/>
                  <a:pt x="1127" y="1836"/>
                  <a:pt x="1128" y="1836"/>
                </a:cubicBezTo>
                <a:cubicBezTo>
                  <a:pt x="1133" y="1835"/>
                  <a:pt x="1138" y="1835"/>
                  <a:pt x="1143" y="1835"/>
                </a:cubicBezTo>
                <a:cubicBezTo>
                  <a:pt x="1176" y="1835"/>
                  <a:pt x="1176" y="1835"/>
                  <a:pt x="1176" y="1835"/>
                </a:cubicBezTo>
                <a:cubicBezTo>
                  <a:pt x="1178" y="1835"/>
                  <a:pt x="1180" y="1835"/>
                  <a:pt x="1182" y="1836"/>
                </a:cubicBezTo>
                <a:cubicBezTo>
                  <a:pt x="1191" y="1837"/>
                  <a:pt x="1201" y="1839"/>
                  <a:pt x="1203" y="1848"/>
                </a:cubicBezTo>
                <a:cubicBezTo>
                  <a:pt x="1205" y="1855"/>
                  <a:pt x="1206" y="1863"/>
                  <a:pt x="1207" y="1870"/>
                </a:cubicBezTo>
                <a:cubicBezTo>
                  <a:pt x="1207" y="1871"/>
                  <a:pt x="1207" y="1871"/>
                  <a:pt x="1207" y="1871"/>
                </a:cubicBezTo>
                <a:cubicBezTo>
                  <a:pt x="1208" y="1873"/>
                  <a:pt x="1207" y="1874"/>
                  <a:pt x="1207" y="1876"/>
                </a:cubicBezTo>
                <a:cubicBezTo>
                  <a:pt x="1207" y="1876"/>
                  <a:pt x="1207" y="1876"/>
                  <a:pt x="1206" y="1876"/>
                </a:cubicBezTo>
                <a:cubicBezTo>
                  <a:pt x="1206" y="1876"/>
                  <a:pt x="1206" y="1876"/>
                  <a:pt x="1206" y="1876"/>
                </a:cubicBezTo>
                <a:cubicBezTo>
                  <a:pt x="1206" y="1877"/>
                  <a:pt x="1206" y="1877"/>
                  <a:pt x="1206" y="1877"/>
                </a:cubicBezTo>
                <a:cubicBezTo>
                  <a:pt x="1204" y="1880"/>
                  <a:pt x="1200" y="1882"/>
                  <a:pt x="1195" y="1883"/>
                </a:cubicBezTo>
                <a:cubicBezTo>
                  <a:pt x="1195" y="1883"/>
                  <a:pt x="1195" y="1884"/>
                  <a:pt x="1194" y="1884"/>
                </a:cubicBezTo>
                <a:cubicBezTo>
                  <a:pt x="1194" y="1884"/>
                  <a:pt x="1193" y="1884"/>
                  <a:pt x="1193" y="1884"/>
                </a:cubicBezTo>
                <a:cubicBezTo>
                  <a:pt x="1192" y="1884"/>
                  <a:pt x="1192" y="1884"/>
                  <a:pt x="1192" y="1884"/>
                </a:cubicBezTo>
                <a:cubicBezTo>
                  <a:pt x="1191" y="1884"/>
                  <a:pt x="1190" y="1884"/>
                  <a:pt x="1189" y="1885"/>
                </a:cubicBezTo>
                <a:cubicBezTo>
                  <a:pt x="1178" y="1886"/>
                  <a:pt x="1164" y="1885"/>
                  <a:pt x="1158" y="1885"/>
                </a:cubicBezTo>
                <a:cubicBezTo>
                  <a:pt x="1137" y="1885"/>
                  <a:pt x="1137" y="1885"/>
                  <a:pt x="1137" y="1885"/>
                </a:cubicBezTo>
                <a:cubicBezTo>
                  <a:pt x="1135" y="1885"/>
                  <a:pt x="1134" y="1885"/>
                  <a:pt x="1132" y="1885"/>
                </a:cubicBezTo>
                <a:cubicBezTo>
                  <a:pt x="1131" y="1884"/>
                  <a:pt x="1130" y="1884"/>
                  <a:pt x="1128" y="1884"/>
                </a:cubicBezTo>
                <a:cubicBezTo>
                  <a:pt x="1128" y="1884"/>
                  <a:pt x="1128" y="1884"/>
                  <a:pt x="1127" y="1884"/>
                </a:cubicBezTo>
                <a:cubicBezTo>
                  <a:pt x="1127" y="1884"/>
                  <a:pt x="1127" y="1884"/>
                  <a:pt x="1127" y="1884"/>
                </a:cubicBezTo>
                <a:cubicBezTo>
                  <a:pt x="1126" y="1883"/>
                  <a:pt x="1125" y="1883"/>
                  <a:pt x="1123" y="1883"/>
                </a:cubicBezTo>
                <a:cubicBezTo>
                  <a:pt x="1123" y="1883"/>
                  <a:pt x="1122" y="1882"/>
                  <a:pt x="1122" y="1882"/>
                </a:cubicBezTo>
                <a:cubicBezTo>
                  <a:pt x="1121" y="1882"/>
                  <a:pt x="1120" y="1881"/>
                  <a:pt x="1119" y="1881"/>
                </a:cubicBezTo>
                <a:cubicBezTo>
                  <a:pt x="1117" y="1880"/>
                  <a:pt x="1116" y="1879"/>
                  <a:pt x="1115" y="1878"/>
                </a:cubicBezTo>
                <a:cubicBezTo>
                  <a:pt x="1115" y="1878"/>
                  <a:pt x="1114" y="1878"/>
                  <a:pt x="1114" y="1878"/>
                </a:cubicBezTo>
                <a:close/>
                <a:moveTo>
                  <a:pt x="1120" y="1961"/>
                </a:moveTo>
                <a:cubicBezTo>
                  <a:pt x="1118" y="1959"/>
                  <a:pt x="1117" y="1957"/>
                  <a:pt x="1117" y="1955"/>
                </a:cubicBezTo>
                <a:cubicBezTo>
                  <a:pt x="1117" y="1952"/>
                  <a:pt x="1117" y="1952"/>
                  <a:pt x="1117" y="1952"/>
                </a:cubicBezTo>
                <a:cubicBezTo>
                  <a:pt x="1117" y="1952"/>
                  <a:pt x="1117" y="1952"/>
                  <a:pt x="1117" y="1952"/>
                </a:cubicBezTo>
                <a:cubicBezTo>
                  <a:pt x="1116" y="1943"/>
                  <a:pt x="1116" y="1935"/>
                  <a:pt x="1115" y="1926"/>
                </a:cubicBezTo>
                <a:cubicBezTo>
                  <a:pt x="1115" y="1926"/>
                  <a:pt x="1115" y="1926"/>
                  <a:pt x="1115" y="1926"/>
                </a:cubicBezTo>
                <a:cubicBezTo>
                  <a:pt x="1115" y="1926"/>
                  <a:pt x="1115" y="1926"/>
                  <a:pt x="1115" y="1926"/>
                </a:cubicBezTo>
                <a:cubicBezTo>
                  <a:pt x="1115" y="1925"/>
                  <a:pt x="1115" y="1925"/>
                  <a:pt x="1115" y="1924"/>
                </a:cubicBezTo>
                <a:cubicBezTo>
                  <a:pt x="1117" y="1906"/>
                  <a:pt x="1155" y="1911"/>
                  <a:pt x="1167" y="1911"/>
                </a:cubicBezTo>
                <a:cubicBezTo>
                  <a:pt x="1181" y="1911"/>
                  <a:pt x="1208" y="1907"/>
                  <a:pt x="1216" y="1921"/>
                </a:cubicBezTo>
                <a:cubicBezTo>
                  <a:pt x="1217" y="1923"/>
                  <a:pt x="1218" y="1924"/>
                  <a:pt x="1218" y="1925"/>
                </a:cubicBezTo>
                <a:cubicBezTo>
                  <a:pt x="1219" y="1927"/>
                  <a:pt x="1219" y="1927"/>
                  <a:pt x="1219" y="1927"/>
                </a:cubicBezTo>
                <a:cubicBezTo>
                  <a:pt x="1219" y="1927"/>
                  <a:pt x="1219" y="1927"/>
                  <a:pt x="1219" y="1927"/>
                </a:cubicBezTo>
                <a:cubicBezTo>
                  <a:pt x="1219" y="1931"/>
                  <a:pt x="1220" y="1936"/>
                  <a:pt x="1221" y="1940"/>
                </a:cubicBezTo>
                <a:cubicBezTo>
                  <a:pt x="1224" y="1955"/>
                  <a:pt x="1224" y="1955"/>
                  <a:pt x="1224" y="1955"/>
                </a:cubicBezTo>
                <a:cubicBezTo>
                  <a:pt x="1225" y="1957"/>
                  <a:pt x="1224" y="1959"/>
                  <a:pt x="1223" y="1961"/>
                </a:cubicBezTo>
                <a:cubicBezTo>
                  <a:pt x="1223" y="1962"/>
                  <a:pt x="1222" y="1963"/>
                  <a:pt x="1220" y="1964"/>
                </a:cubicBezTo>
                <a:cubicBezTo>
                  <a:pt x="1220" y="1965"/>
                  <a:pt x="1219" y="1965"/>
                  <a:pt x="1219" y="1966"/>
                </a:cubicBezTo>
                <a:cubicBezTo>
                  <a:pt x="1219" y="1966"/>
                  <a:pt x="1218" y="1966"/>
                  <a:pt x="1218" y="1966"/>
                </a:cubicBezTo>
                <a:cubicBezTo>
                  <a:pt x="1218" y="1966"/>
                  <a:pt x="1218" y="1966"/>
                  <a:pt x="1218" y="1967"/>
                </a:cubicBezTo>
                <a:cubicBezTo>
                  <a:pt x="1217" y="1967"/>
                  <a:pt x="1216" y="1967"/>
                  <a:pt x="1215" y="1968"/>
                </a:cubicBezTo>
                <a:cubicBezTo>
                  <a:pt x="1215" y="1968"/>
                  <a:pt x="1214" y="1968"/>
                  <a:pt x="1213" y="1969"/>
                </a:cubicBezTo>
                <a:cubicBezTo>
                  <a:pt x="1213" y="1969"/>
                  <a:pt x="1212" y="1969"/>
                  <a:pt x="1212" y="1969"/>
                </a:cubicBezTo>
                <a:cubicBezTo>
                  <a:pt x="1211" y="1969"/>
                  <a:pt x="1211" y="1970"/>
                  <a:pt x="1210" y="1970"/>
                </a:cubicBezTo>
                <a:cubicBezTo>
                  <a:pt x="1209" y="1970"/>
                  <a:pt x="1209" y="1970"/>
                  <a:pt x="1208" y="1970"/>
                </a:cubicBezTo>
                <a:cubicBezTo>
                  <a:pt x="1208" y="1970"/>
                  <a:pt x="1207" y="1970"/>
                  <a:pt x="1207" y="1970"/>
                </a:cubicBezTo>
                <a:cubicBezTo>
                  <a:pt x="1206" y="1971"/>
                  <a:pt x="1205" y="1971"/>
                  <a:pt x="1204" y="1971"/>
                </a:cubicBezTo>
                <a:cubicBezTo>
                  <a:pt x="1202" y="1971"/>
                  <a:pt x="1201" y="1971"/>
                  <a:pt x="1199" y="1971"/>
                </a:cubicBezTo>
                <a:cubicBezTo>
                  <a:pt x="1199" y="1971"/>
                  <a:pt x="1199" y="1971"/>
                  <a:pt x="1199" y="1971"/>
                </a:cubicBezTo>
                <a:cubicBezTo>
                  <a:pt x="1199" y="1971"/>
                  <a:pt x="1199" y="1971"/>
                  <a:pt x="1199" y="1971"/>
                </a:cubicBezTo>
                <a:cubicBezTo>
                  <a:pt x="1181" y="1971"/>
                  <a:pt x="1164" y="1971"/>
                  <a:pt x="1147" y="1971"/>
                </a:cubicBezTo>
                <a:cubicBezTo>
                  <a:pt x="1145" y="1971"/>
                  <a:pt x="1143" y="1971"/>
                  <a:pt x="1141" y="1971"/>
                </a:cubicBezTo>
                <a:cubicBezTo>
                  <a:pt x="1141" y="1971"/>
                  <a:pt x="1140" y="1971"/>
                  <a:pt x="1140" y="1971"/>
                </a:cubicBezTo>
                <a:cubicBezTo>
                  <a:pt x="1139" y="1971"/>
                  <a:pt x="1137" y="1970"/>
                  <a:pt x="1136" y="1970"/>
                </a:cubicBezTo>
                <a:cubicBezTo>
                  <a:pt x="1136" y="1970"/>
                  <a:pt x="1136" y="1970"/>
                  <a:pt x="1136" y="1970"/>
                </a:cubicBezTo>
                <a:cubicBezTo>
                  <a:pt x="1135" y="1970"/>
                  <a:pt x="1135" y="1970"/>
                  <a:pt x="1135" y="1970"/>
                </a:cubicBezTo>
                <a:cubicBezTo>
                  <a:pt x="1134" y="1969"/>
                  <a:pt x="1132" y="1969"/>
                  <a:pt x="1131" y="1969"/>
                </a:cubicBezTo>
                <a:cubicBezTo>
                  <a:pt x="1130" y="1968"/>
                  <a:pt x="1130" y="1968"/>
                  <a:pt x="1129" y="1968"/>
                </a:cubicBezTo>
                <a:cubicBezTo>
                  <a:pt x="1128" y="1967"/>
                  <a:pt x="1128" y="1967"/>
                  <a:pt x="1127" y="1967"/>
                </a:cubicBezTo>
                <a:cubicBezTo>
                  <a:pt x="1127" y="1967"/>
                  <a:pt x="1126" y="1967"/>
                  <a:pt x="1126" y="1966"/>
                </a:cubicBezTo>
                <a:cubicBezTo>
                  <a:pt x="1124" y="1965"/>
                  <a:pt x="1121" y="1963"/>
                  <a:pt x="1120" y="1961"/>
                </a:cubicBezTo>
                <a:close/>
                <a:moveTo>
                  <a:pt x="1244" y="2063"/>
                </a:moveTo>
                <a:cubicBezTo>
                  <a:pt x="1243" y="2066"/>
                  <a:pt x="1241" y="2068"/>
                  <a:pt x="1238" y="2070"/>
                </a:cubicBezTo>
                <a:cubicBezTo>
                  <a:pt x="1236" y="2072"/>
                  <a:pt x="1233" y="2074"/>
                  <a:pt x="1229" y="2075"/>
                </a:cubicBezTo>
                <a:cubicBezTo>
                  <a:pt x="1225" y="2076"/>
                  <a:pt x="1221" y="2076"/>
                  <a:pt x="1217" y="2076"/>
                </a:cubicBezTo>
                <a:cubicBezTo>
                  <a:pt x="1205" y="2076"/>
                  <a:pt x="1205" y="2076"/>
                  <a:pt x="1205" y="2076"/>
                </a:cubicBezTo>
                <a:cubicBezTo>
                  <a:pt x="1205" y="2076"/>
                  <a:pt x="1205" y="2076"/>
                  <a:pt x="1205" y="2076"/>
                </a:cubicBezTo>
                <a:cubicBezTo>
                  <a:pt x="1189" y="2076"/>
                  <a:pt x="1174" y="2076"/>
                  <a:pt x="1158" y="2077"/>
                </a:cubicBezTo>
                <a:cubicBezTo>
                  <a:pt x="1156" y="2077"/>
                  <a:pt x="1154" y="2076"/>
                  <a:pt x="1152" y="2076"/>
                </a:cubicBezTo>
                <a:cubicBezTo>
                  <a:pt x="1152" y="2076"/>
                  <a:pt x="1151" y="2076"/>
                  <a:pt x="1151" y="2076"/>
                </a:cubicBezTo>
                <a:cubicBezTo>
                  <a:pt x="1149" y="2076"/>
                  <a:pt x="1148" y="2075"/>
                  <a:pt x="1146" y="2075"/>
                </a:cubicBezTo>
                <a:cubicBezTo>
                  <a:pt x="1146" y="2075"/>
                  <a:pt x="1146" y="2075"/>
                  <a:pt x="1146" y="2075"/>
                </a:cubicBezTo>
                <a:cubicBezTo>
                  <a:pt x="1145" y="2075"/>
                  <a:pt x="1145" y="2075"/>
                  <a:pt x="1145" y="2075"/>
                </a:cubicBezTo>
                <a:cubicBezTo>
                  <a:pt x="1138" y="2073"/>
                  <a:pt x="1132" y="2069"/>
                  <a:pt x="1128" y="2064"/>
                </a:cubicBezTo>
                <a:cubicBezTo>
                  <a:pt x="1128" y="2064"/>
                  <a:pt x="1128" y="2064"/>
                  <a:pt x="1128" y="2064"/>
                </a:cubicBezTo>
                <a:cubicBezTo>
                  <a:pt x="1128" y="2064"/>
                  <a:pt x="1128" y="2064"/>
                  <a:pt x="1128" y="2064"/>
                </a:cubicBezTo>
                <a:cubicBezTo>
                  <a:pt x="1127" y="2063"/>
                  <a:pt x="1126" y="2062"/>
                  <a:pt x="1126" y="2060"/>
                </a:cubicBezTo>
                <a:cubicBezTo>
                  <a:pt x="1126" y="2060"/>
                  <a:pt x="1126" y="2059"/>
                  <a:pt x="1125" y="2059"/>
                </a:cubicBezTo>
                <a:cubicBezTo>
                  <a:pt x="1125" y="2058"/>
                  <a:pt x="1125" y="2057"/>
                  <a:pt x="1125" y="2057"/>
                </a:cubicBezTo>
                <a:cubicBezTo>
                  <a:pt x="1125" y="2056"/>
                  <a:pt x="1125" y="2056"/>
                  <a:pt x="1125" y="2056"/>
                </a:cubicBezTo>
                <a:cubicBezTo>
                  <a:pt x="1125" y="2055"/>
                  <a:pt x="1125" y="2055"/>
                  <a:pt x="1125" y="2055"/>
                </a:cubicBezTo>
                <a:cubicBezTo>
                  <a:pt x="1125" y="2055"/>
                  <a:pt x="1125" y="2055"/>
                  <a:pt x="1125" y="2055"/>
                </a:cubicBezTo>
                <a:cubicBezTo>
                  <a:pt x="1124" y="2046"/>
                  <a:pt x="1123" y="2037"/>
                  <a:pt x="1123" y="2029"/>
                </a:cubicBezTo>
                <a:cubicBezTo>
                  <a:pt x="1123" y="2027"/>
                  <a:pt x="1122" y="2026"/>
                  <a:pt x="1122" y="2024"/>
                </a:cubicBezTo>
                <a:cubicBezTo>
                  <a:pt x="1122" y="2020"/>
                  <a:pt x="1122" y="2020"/>
                  <a:pt x="1122" y="2020"/>
                </a:cubicBezTo>
                <a:cubicBezTo>
                  <a:pt x="1122" y="2019"/>
                  <a:pt x="1122" y="2019"/>
                  <a:pt x="1122" y="2019"/>
                </a:cubicBezTo>
                <a:cubicBezTo>
                  <a:pt x="1122" y="2018"/>
                  <a:pt x="1122" y="2017"/>
                  <a:pt x="1122" y="2016"/>
                </a:cubicBezTo>
                <a:cubicBezTo>
                  <a:pt x="1122" y="2016"/>
                  <a:pt x="1123" y="2016"/>
                  <a:pt x="1123" y="2015"/>
                </a:cubicBezTo>
                <a:cubicBezTo>
                  <a:pt x="1123" y="2014"/>
                  <a:pt x="1123" y="2014"/>
                  <a:pt x="1123" y="2013"/>
                </a:cubicBezTo>
                <a:cubicBezTo>
                  <a:pt x="1124" y="2013"/>
                  <a:pt x="1124" y="2013"/>
                  <a:pt x="1124" y="2012"/>
                </a:cubicBezTo>
                <a:cubicBezTo>
                  <a:pt x="1124" y="2012"/>
                  <a:pt x="1124" y="2012"/>
                  <a:pt x="1124" y="2012"/>
                </a:cubicBezTo>
                <a:cubicBezTo>
                  <a:pt x="1125" y="2011"/>
                  <a:pt x="1125" y="2010"/>
                  <a:pt x="1126" y="2010"/>
                </a:cubicBezTo>
                <a:cubicBezTo>
                  <a:pt x="1126" y="2009"/>
                  <a:pt x="1127" y="2009"/>
                  <a:pt x="1127" y="2009"/>
                </a:cubicBezTo>
                <a:cubicBezTo>
                  <a:pt x="1128" y="2008"/>
                  <a:pt x="1128" y="2008"/>
                  <a:pt x="1129" y="2007"/>
                </a:cubicBezTo>
                <a:cubicBezTo>
                  <a:pt x="1129" y="2007"/>
                  <a:pt x="1129" y="2007"/>
                  <a:pt x="1130" y="2006"/>
                </a:cubicBezTo>
                <a:cubicBezTo>
                  <a:pt x="1130" y="2006"/>
                  <a:pt x="1130" y="2006"/>
                  <a:pt x="1130" y="2006"/>
                </a:cubicBezTo>
                <a:cubicBezTo>
                  <a:pt x="1131" y="2006"/>
                  <a:pt x="1132" y="2005"/>
                  <a:pt x="1133" y="2004"/>
                </a:cubicBezTo>
                <a:cubicBezTo>
                  <a:pt x="1134" y="2004"/>
                  <a:pt x="1134" y="2004"/>
                  <a:pt x="1134" y="2004"/>
                </a:cubicBezTo>
                <a:cubicBezTo>
                  <a:pt x="1134" y="2004"/>
                  <a:pt x="1135" y="2004"/>
                  <a:pt x="1135" y="2004"/>
                </a:cubicBezTo>
                <a:cubicBezTo>
                  <a:pt x="1135" y="2004"/>
                  <a:pt x="1135" y="2004"/>
                  <a:pt x="1136" y="2004"/>
                </a:cubicBezTo>
                <a:cubicBezTo>
                  <a:pt x="1137" y="2003"/>
                  <a:pt x="1138" y="2003"/>
                  <a:pt x="1139" y="2003"/>
                </a:cubicBezTo>
                <a:cubicBezTo>
                  <a:pt x="1139" y="2002"/>
                  <a:pt x="1140" y="2002"/>
                  <a:pt x="1140" y="2002"/>
                </a:cubicBezTo>
                <a:cubicBezTo>
                  <a:pt x="1141" y="2002"/>
                  <a:pt x="1141" y="2002"/>
                  <a:pt x="1142" y="2002"/>
                </a:cubicBezTo>
                <a:cubicBezTo>
                  <a:pt x="1143" y="2002"/>
                  <a:pt x="1145" y="2001"/>
                  <a:pt x="1147" y="2001"/>
                </a:cubicBezTo>
                <a:cubicBezTo>
                  <a:pt x="1147" y="2001"/>
                  <a:pt x="1148" y="2001"/>
                  <a:pt x="1148" y="2001"/>
                </a:cubicBezTo>
                <a:cubicBezTo>
                  <a:pt x="1149" y="2001"/>
                  <a:pt x="1149" y="2001"/>
                  <a:pt x="1150" y="2001"/>
                </a:cubicBezTo>
                <a:cubicBezTo>
                  <a:pt x="1153" y="2001"/>
                  <a:pt x="1153" y="2001"/>
                  <a:pt x="1153" y="2001"/>
                </a:cubicBezTo>
                <a:cubicBezTo>
                  <a:pt x="1155" y="2001"/>
                  <a:pt x="1158" y="2001"/>
                  <a:pt x="1160" y="2001"/>
                </a:cubicBezTo>
                <a:cubicBezTo>
                  <a:pt x="1163" y="2001"/>
                  <a:pt x="1165" y="2001"/>
                  <a:pt x="1168" y="2001"/>
                </a:cubicBezTo>
                <a:cubicBezTo>
                  <a:pt x="1191" y="2001"/>
                  <a:pt x="1191" y="2001"/>
                  <a:pt x="1191" y="2001"/>
                </a:cubicBezTo>
                <a:cubicBezTo>
                  <a:pt x="1197" y="2001"/>
                  <a:pt x="1203" y="2001"/>
                  <a:pt x="1209" y="2001"/>
                </a:cubicBezTo>
                <a:cubicBezTo>
                  <a:pt x="1210" y="2001"/>
                  <a:pt x="1211" y="2001"/>
                  <a:pt x="1212" y="2002"/>
                </a:cubicBezTo>
                <a:cubicBezTo>
                  <a:pt x="1212" y="2002"/>
                  <a:pt x="1213" y="2002"/>
                  <a:pt x="1214" y="2002"/>
                </a:cubicBezTo>
                <a:cubicBezTo>
                  <a:pt x="1214" y="2002"/>
                  <a:pt x="1214" y="2002"/>
                  <a:pt x="1215" y="2002"/>
                </a:cubicBezTo>
                <a:cubicBezTo>
                  <a:pt x="1215" y="2002"/>
                  <a:pt x="1216" y="2002"/>
                  <a:pt x="1216" y="2002"/>
                </a:cubicBezTo>
                <a:cubicBezTo>
                  <a:pt x="1216" y="2002"/>
                  <a:pt x="1216" y="2003"/>
                  <a:pt x="1217" y="2003"/>
                </a:cubicBezTo>
                <a:cubicBezTo>
                  <a:pt x="1218" y="2003"/>
                  <a:pt x="1219" y="2003"/>
                  <a:pt x="1220" y="2004"/>
                </a:cubicBezTo>
                <a:cubicBezTo>
                  <a:pt x="1221" y="2004"/>
                  <a:pt x="1221" y="2004"/>
                  <a:pt x="1222" y="2004"/>
                </a:cubicBezTo>
                <a:cubicBezTo>
                  <a:pt x="1222" y="2005"/>
                  <a:pt x="1223" y="2005"/>
                  <a:pt x="1223" y="2005"/>
                </a:cubicBezTo>
                <a:cubicBezTo>
                  <a:pt x="1224" y="2005"/>
                  <a:pt x="1225" y="2006"/>
                  <a:pt x="1226" y="2006"/>
                </a:cubicBezTo>
                <a:cubicBezTo>
                  <a:pt x="1229" y="2008"/>
                  <a:pt x="1231" y="2010"/>
                  <a:pt x="1233" y="2012"/>
                </a:cubicBezTo>
                <a:cubicBezTo>
                  <a:pt x="1235" y="2014"/>
                  <a:pt x="1237" y="2017"/>
                  <a:pt x="1237" y="2019"/>
                </a:cubicBezTo>
                <a:cubicBezTo>
                  <a:pt x="1240" y="2034"/>
                  <a:pt x="1240" y="2034"/>
                  <a:pt x="1240" y="2034"/>
                </a:cubicBezTo>
                <a:cubicBezTo>
                  <a:pt x="1241" y="2040"/>
                  <a:pt x="1243" y="2046"/>
                  <a:pt x="1244" y="2052"/>
                </a:cubicBezTo>
                <a:cubicBezTo>
                  <a:pt x="1244" y="2052"/>
                  <a:pt x="1244" y="2052"/>
                  <a:pt x="1244" y="2052"/>
                </a:cubicBezTo>
                <a:cubicBezTo>
                  <a:pt x="1244" y="2055"/>
                  <a:pt x="1244" y="2055"/>
                  <a:pt x="1244" y="2055"/>
                </a:cubicBezTo>
                <a:cubicBezTo>
                  <a:pt x="1245" y="2058"/>
                  <a:pt x="1245" y="2061"/>
                  <a:pt x="1244" y="2063"/>
                </a:cubicBezTo>
                <a:close/>
                <a:moveTo>
                  <a:pt x="1349" y="1880"/>
                </a:moveTo>
                <a:cubicBezTo>
                  <a:pt x="1346" y="1879"/>
                  <a:pt x="1344" y="1878"/>
                  <a:pt x="1342" y="1876"/>
                </a:cubicBezTo>
                <a:cubicBezTo>
                  <a:pt x="1340" y="1875"/>
                  <a:pt x="1338" y="1873"/>
                  <a:pt x="1338" y="1871"/>
                </a:cubicBezTo>
                <a:cubicBezTo>
                  <a:pt x="1337" y="1868"/>
                  <a:pt x="1337" y="1868"/>
                  <a:pt x="1337" y="1868"/>
                </a:cubicBezTo>
                <a:cubicBezTo>
                  <a:pt x="1335" y="1863"/>
                  <a:pt x="1333" y="1859"/>
                  <a:pt x="1332" y="1854"/>
                </a:cubicBezTo>
                <a:cubicBezTo>
                  <a:pt x="1331" y="1852"/>
                  <a:pt x="1329" y="1848"/>
                  <a:pt x="1329" y="1845"/>
                </a:cubicBezTo>
                <a:cubicBezTo>
                  <a:pt x="1329" y="1845"/>
                  <a:pt x="1329" y="1845"/>
                  <a:pt x="1329" y="1844"/>
                </a:cubicBezTo>
                <a:cubicBezTo>
                  <a:pt x="1329" y="1844"/>
                  <a:pt x="1329" y="1844"/>
                  <a:pt x="1329" y="1844"/>
                </a:cubicBezTo>
                <a:cubicBezTo>
                  <a:pt x="1329" y="1844"/>
                  <a:pt x="1329" y="1843"/>
                  <a:pt x="1329" y="1843"/>
                </a:cubicBezTo>
                <a:cubicBezTo>
                  <a:pt x="1329" y="1843"/>
                  <a:pt x="1329" y="1843"/>
                  <a:pt x="1329" y="1842"/>
                </a:cubicBezTo>
                <a:cubicBezTo>
                  <a:pt x="1329" y="1842"/>
                  <a:pt x="1329" y="1842"/>
                  <a:pt x="1329" y="1842"/>
                </a:cubicBezTo>
                <a:cubicBezTo>
                  <a:pt x="1333" y="1834"/>
                  <a:pt x="1348" y="1835"/>
                  <a:pt x="1355" y="1835"/>
                </a:cubicBezTo>
                <a:cubicBezTo>
                  <a:pt x="1392" y="1835"/>
                  <a:pt x="1392" y="1835"/>
                  <a:pt x="1392" y="1835"/>
                </a:cubicBezTo>
                <a:cubicBezTo>
                  <a:pt x="1396" y="1835"/>
                  <a:pt x="1399" y="1835"/>
                  <a:pt x="1402" y="1836"/>
                </a:cubicBezTo>
                <a:cubicBezTo>
                  <a:pt x="1403" y="1836"/>
                  <a:pt x="1404" y="1836"/>
                  <a:pt x="1405" y="1836"/>
                </a:cubicBezTo>
                <a:cubicBezTo>
                  <a:pt x="1405" y="1836"/>
                  <a:pt x="1405" y="1837"/>
                  <a:pt x="1406" y="1837"/>
                </a:cubicBezTo>
                <a:cubicBezTo>
                  <a:pt x="1406" y="1837"/>
                  <a:pt x="1407" y="1837"/>
                  <a:pt x="1408" y="1837"/>
                </a:cubicBezTo>
                <a:cubicBezTo>
                  <a:pt x="1409" y="1837"/>
                  <a:pt x="1410" y="1838"/>
                  <a:pt x="1411" y="1838"/>
                </a:cubicBezTo>
                <a:cubicBezTo>
                  <a:pt x="1411" y="1838"/>
                  <a:pt x="1411" y="1838"/>
                  <a:pt x="1411" y="1838"/>
                </a:cubicBezTo>
                <a:cubicBezTo>
                  <a:pt x="1411" y="1838"/>
                  <a:pt x="1411" y="1838"/>
                  <a:pt x="1411" y="1838"/>
                </a:cubicBezTo>
                <a:cubicBezTo>
                  <a:pt x="1412" y="1839"/>
                  <a:pt x="1413" y="1839"/>
                  <a:pt x="1414" y="1840"/>
                </a:cubicBezTo>
                <a:cubicBezTo>
                  <a:pt x="1415" y="1840"/>
                  <a:pt x="1415" y="1840"/>
                  <a:pt x="1416" y="1841"/>
                </a:cubicBezTo>
                <a:cubicBezTo>
                  <a:pt x="1416" y="1841"/>
                  <a:pt x="1416" y="1841"/>
                  <a:pt x="1417" y="1841"/>
                </a:cubicBezTo>
                <a:cubicBezTo>
                  <a:pt x="1417" y="1841"/>
                  <a:pt x="1417" y="1841"/>
                  <a:pt x="1417" y="1842"/>
                </a:cubicBezTo>
                <a:cubicBezTo>
                  <a:pt x="1418" y="1842"/>
                  <a:pt x="1418" y="1842"/>
                  <a:pt x="1418" y="1842"/>
                </a:cubicBezTo>
                <a:cubicBezTo>
                  <a:pt x="1420" y="1844"/>
                  <a:pt x="1422" y="1845"/>
                  <a:pt x="1423" y="1847"/>
                </a:cubicBezTo>
                <a:cubicBezTo>
                  <a:pt x="1423" y="1847"/>
                  <a:pt x="1423" y="1847"/>
                  <a:pt x="1423" y="1847"/>
                </a:cubicBezTo>
                <a:cubicBezTo>
                  <a:pt x="1426" y="1852"/>
                  <a:pt x="1428" y="1859"/>
                  <a:pt x="1431" y="1864"/>
                </a:cubicBezTo>
                <a:cubicBezTo>
                  <a:pt x="1431" y="1864"/>
                  <a:pt x="1431" y="1864"/>
                  <a:pt x="1431" y="1864"/>
                </a:cubicBezTo>
                <a:cubicBezTo>
                  <a:pt x="1432" y="1867"/>
                  <a:pt x="1434" y="1870"/>
                  <a:pt x="1435" y="1873"/>
                </a:cubicBezTo>
                <a:cubicBezTo>
                  <a:pt x="1435" y="1873"/>
                  <a:pt x="1435" y="1873"/>
                  <a:pt x="1435" y="1873"/>
                </a:cubicBezTo>
                <a:cubicBezTo>
                  <a:pt x="1435" y="1873"/>
                  <a:pt x="1435" y="1873"/>
                  <a:pt x="1435" y="1874"/>
                </a:cubicBezTo>
                <a:cubicBezTo>
                  <a:pt x="1436" y="1879"/>
                  <a:pt x="1431" y="1882"/>
                  <a:pt x="1425" y="1883"/>
                </a:cubicBezTo>
                <a:cubicBezTo>
                  <a:pt x="1425" y="1883"/>
                  <a:pt x="1425" y="1883"/>
                  <a:pt x="1425" y="1883"/>
                </a:cubicBezTo>
                <a:cubicBezTo>
                  <a:pt x="1425" y="1883"/>
                  <a:pt x="1424" y="1883"/>
                  <a:pt x="1424" y="1883"/>
                </a:cubicBezTo>
                <a:cubicBezTo>
                  <a:pt x="1423" y="1884"/>
                  <a:pt x="1422" y="1884"/>
                  <a:pt x="1421" y="1884"/>
                </a:cubicBezTo>
                <a:cubicBezTo>
                  <a:pt x="1421" y="1884"/>
                  <a:pt x="1420" y="1884"/>
                  <a:pt x="1420" y="1884"/>
                </a:cubicBezTo>
                <a:cubicBezTo>
                  <a:pt x="1419" y="1884"/>
                  <a:pt x="1418" y="1884"/>
                  <a:pt x="1417" y="1884"/>
                </a:cubicBezTo>
                <a:cubicBezTo>
                  <a:pt x="1417" y="1884"/>
                  <a:pt x="1416" y="1884"/>
                  <a:pt x="1416" y="1884"/>
                </a:cubicBezTo>
                <a:cubicBezTo>
                  <a:pt x="1416" y="1884"/>
                  <a:pt x="1416" y="1884"/>
                  <a:pt x="1415" y="1884"/>
                </a:cubicBezTo>
                <a:cubicBezTo>
                  <a:pt x="1414" y="1884"/>
                  <a:pt x="1414" y="1884"/>
                  <a:pt x="1414" y="1884"/>
                </a:cubicBezTo>
                <a:cubicBezTo>
                  <a:pt x="1408" y="1884"/>
                  <a:pt x="1403" y="1884"/>
                  <a:pt x="1397" y="1884"/>
                </a:cubicBezTo>
                <a:cubicBezTo>
                  <a:pt x="1387" y="1884"/>
                  <a:pt x="1378" y="1884"/>
                  <a:pt x="1368" y="1884"/>
                </a:cubicBezTo>
                <a:cubicBezTo>
                  <a:pt x="1362" y="1884"/>
                  <a:pt x="1355" y="1883"/>
                  <a:pt x="1349" y="1880"/>
                </a:cubicBezTo>
                <a:cubicBezTo>
                  <a:pt x="1349" y="1880"/>
                  <a:pt x="1349" y="1880"/>
                  <a:pt x="1349" y="1880"/>
                </a:cubicBezTo>
                <a:close/>
                <a:moveTo>
                  <a:pt x="1373" y="1961"/>
                </a:moveTo>
                <a:cubicBezTo>
                  <a:pt x="1371" y="1959"/>
                  <a:pt x="1369" y="1956"/>
                  <a:pt x="1369" y="1954"/>
                </a:cubicBezTo>
                <a:cubicBezTo>
                  <a:pt x="1363" y="1940"/>
                  <a:pt x="1363" y="1940"/>
                  <a:pt x="1363" y="1940"/>
                </a:cubicBezTo>
                <a:cubicBezTo>
                  <a:pt x="1362" y="1935"/>
                  <a:pt x="1360" y="1931"/>
                  <a:pt x="1359" y="1927"/>
                </a:cubicBezTo>
                <a:cubicBezTo>
                  <a:pt x="1359" y="1927"/>
                  <a:pt x="1359" y="1927"/>
                  <a:pt x="1359" y="1927"/>
                </a:cubicBezTo>
                <a:cubicBezTo>
                  <a:pt x="1358" y="1925"/>
                  <a:pt x="1358" y="1925"/>
                  <a:pt x="1358" y="1925"/>
                </a:cubicBezTo>
                <a:cubicBezTo>
                  <a:pt x="1357" y="1923"/>
                  <a:pt x="1357" y="1921"/>
                  <a:pt x="1358" y="1919"/>
                </a:cubicBezTo>
                <a:cubicBezTo>
                  <a:pt x="1358" y="1918"/>
                  <a:pt x="1359" y="1917"/>
                  <a:pt x="1360" y="1916"/>
                </a:cubicBezTo>
                <a:cubicBezTo>
                  <a:pt x="1360" y="1916"/>
                  <a:pt x="1361" y="1916"/>
                  <a:pt x="1361" y="1915"/>
                </a:cubicBezTo>
                <a:cubicBezTo>
                  <a:pt x="1361" y="1915"/>
                  <a:pt x="1361" y="1915"/>
                  <a:pt x="1362" y="1915"/>
                </a:cubicBezTo>
                <a:cubicBezTo>
                  <a:pt x="1364" y="1913"/>
                  <a:pt x="1366" y="1912"/>
                  <a:pt x="1369" y="1911"/>
                </a:cubicBezTo>
                <a:cubicBezTo>
                  <a:pt x="1371" y="1911"/>
                  <a:pt x="1374" y="1910"/>
                  <a:pt x="1376" y="1910"/>
                </a:cubicBezTo>
                <a:cubicBezTo>
                  <a:pt x="1386" y="1909"/>
                  <a:pt x="1397" y="1910"/>
                  <a:pt x="1402" y="1910"/>
                </a:cubicBezTo>
                <a:cubicBezTo>
                  <a:pt x="1420" y="1910"/>
                  <a:pt x="1451" y="1906"/>
                  <a:pt x="1461" y="1925"/>
                </a:cubicBezTo>
                <a:cubicBezTo>
                  <a:pt x="1461" y="1925"/>
                  <a:pt x="1461" y="1925"/>
                  <a:pt x="1461" y="1925"/>
                </a:cubicBezTo>
                <a:cubicBezTo>
                  <a:pt x="1461" y="1925"/>
                  <a:pt x="1461" y="1925"/>
                  <a:pt x="1461" y="1925"/>
                </a:cubicBezTo>
                <a:cubicBezTo>
                  <a:pt x="1461" y="1925"/>
                  <a:pt x="1461" y="1925"/>
                  <a:pt x="1461" y="1925"/>
                </a:cubicBezTo>
                <a:cubicBezTo>
                  <a:pt x="1465" y="1933"/>
                  <a:pt x="1469" y="1940"/>
                  <a:pt x="1473" y="1948"/>
                </a:cubicBezTo>
                <a:cubicBezTo>
                  <a:pt x="1474" y="1951"/>
                  <a:pt x="1476" y="1953"/>
                  <a:pt x="1476" y="1956"/>
                </a:cubicBezTo>
                <a:cubicBezTo>
                  <a:pt x="1476" y="1956"/>
                  <a:pt x="1476" y="1956"/>
                  <a:pt x="1476" y="1957"/>
                </a:cubicBezTo>
                <a:cubicBezTo>
                  <a:pt x="1477" y="1957"/>
                  <a:pt x="1477" y="1958"/>
                  <a:pt x="1477" y="1958"/>
                </a:cubicBezTo>
                <a:cubicBezTo>
                  <a:pt x="1477" y="1959"/>
                  <a:pt x="1477" y="1959"/>
                  <a:pt x="1477" y="1960"/>
                </a:cubicBezTo>
                <a:cubicBezTo>
                  <a:pt x="1477" y="1960"/>
                  <a:pt x="1477" y="1960"/>
                  <a:pt x="1477" y="1960"/>
                </a:cubicBezTo>
                <a:cubicBezTo>
                  <a:pt x="1477" y="1960"/>
                  <a:pt x="1476" y="1961"/>
                  <a:pt x="1476" y="1961"/>
                </a:cubicBezTo>
                <a:cubicBezTo>
                  <a:pt x="1476" y="1962"/>
                  <a:pt x="1476" y="1962"/>
                  <a:pt x="1475" y="1963"/>
                </a:cubicBezTo>
                <a:cubicBezTo>
                  <a:pt x="1475" y="1963"/>
                  <a:pt x="1475" y="1963"/>
                  <a:pt x="1475" y="1963"/>
                </a:cubicBezTo>
                <a:cubicBezTo>
                  <a:pt x="1475" y="1964"/>
                  <a:pt x="1474" y="1965"/>
                  <a:pt x="1474" y="1965"/>
                </a:cubicBezTo>
                <a:cubicBezTo>
                  <a:pt x="1473" y="1965"/>
                  <a:pt x="1473" y="1965"/>
                  <a:pt x="1473" y="1966"/>
                </a:cubicBezTo>
                <a:cubicBezTo>
                  <a:pt x="1473" y="1966"/>
                  <a:pt x="1473" y="1966"/>
                  <a:pt x="1472" y="1966"/>
                </a:cubicBezTo>
                <a:cubicBezTo>
                  <a:pt x="1472" y="1966"/>
                  <a:pt x="1472" y="1967"/>
                  <a:pt x="1471" y="1967"/>
                </a:cubicBezTo>
                <a:cubicBezTo>
                  <a:pt x="1470" y="1968"/>
                  <a:pt x="1468" y="1969"/>
                  <a:pt x="1466" y="1969"/>
                </a:cubicBezTo>
                <a:cubicBezTo>
                  <a:pt x="1465" y="1969"/>
                  <a:pt x="1465" y="1969"/>
                  <a:pt x="1464" y="1970"/>
                </a:cubicBezTo>
                <a:cubicBezTo>
                  <a:pt x="1463" y="1970"/>
                  <a:pt x="1462" y="1970"/>
                  <a:pt x="1462" y="1970"/>
                </a:cubicBezTo>
                <a:cubicBezTo>
                  <a:pt x="1461" y="1970"/>
                  <a:pt x="1461" y="1970"/>
                  <a:pt x="1461" y="1970"/>
                </a:cubicBezTo>
                <a:cubicBezTo>
                  <a:pt x="1460" y="1970"/>
                  <a:pt x="1460" y="1970"/>
                  <a:pt x="1460" y="1970"/>
                </a:cubicBezTo>
                <a:cubicBezTo>
                  <a:pt x="1441" y="1972"/>
                  <a:pt x="1422" y="1971"/>
                  <a:pt x="1403" y="1971"/>
                </a:cubicBezTo>
                <a:cubicBezTo>
                  <a:pt x="1401" y="1971"/>
                  <a:pt x="1399" y="1971"/>
                  <a:pt x="1397" y="1970"/>
                </a:cubicBezTo>
                <a:cubicBezTo>
                  <a:pt x="1397" y="1970"/>
                  <a:pt x="1397" y="1970"/>
                  <a:pt x="1397" y="1970"/>
                </a:cubicBezTo>
                <a:cubicBezTo>
                  <a:pt x="1390" y="1970"/>
                  <a:pt x="1383" y="1967"/>
                  <a:pt x="1377" y="1964"/>
                </a:cubicBezTo>
                <a:cubicBezTo>
                  <a:pt x="1376" y="1963"/>
                  <a:pt x="1374" y="1962"/>
                  <a:pt x="1373" y="1961"/>
                </a:cubicBezTo>
                <a:close/>
                <a:moveTo>
                  <a:pt x="1527" y="2063"/>
                </a:moveTo>
                <a:cubicBezTo>
                  <a:pt x="1527" y="2063"/>
                  <a:pt x="1527" y="2064"/>
                  <a:pt x="1527" y="2064"/>
                </a:cubicBezTo>
                <a:cubicBezTo>
                  <a:pt x="1527" y="2065"/>
                  <a:pt x="1526" y="2065"/>
                  <a:pt x="1526" y="2065"/>
                </a:cubicBezTo>
                <a:cubicBezTo>
                  <a:pt x="1526" y="2066"/>
                  <a:pt x="1526" y="2066"/>
                  <a:pt x="1525" y="2067"/>
                </a:cubicBezTo>
                <a:cubicBezTo>
                  <a:pt x="1525" y="2067"/>
                  <a:pt x="1525" y="2068"/>
                  <a:pt x="1525" y="2068"/>
                </a:cubicBezTo>
                <a:cubicBezTo>
                  <a:pt x="1525" y="2068"/>
                  <a:pt x="1524" y="2068"/>
                  <a:pt x="1524" y="2069"/>
                </a:cubicBezTo>
                <a:cubicBezTo>
                  <a:pt x="1524" y="2069"/>
                  <a:pt x="1524" y="2069"/>
                  <a:pt x="1524" y="2069"/>
                </a:cubicBezTo>
                <a:cubicBezTo>
                  <a:pt x="1524" y="2069"/>
                  <a:pt x="1523" y="2070"/>
                  <a:pt x="1523" y="2070"/>
                </a:cubicBezTo>
                <a:cubicBezTo>
                  <a:pt x="1520" y="2073"/>
                  <a:pt x="1515" y="2074"/>
                  <a:pt x="1511" y="2075"/>
                </a:cubicBezTo>
                <a:cubicBezTo>
                  <a:pt x="1510" y="2075"/>
                  <a:pt x="1510" y="2075"/>
                  <a:pt x="1510" y="2075"/>
                </a:cubicBezTo>
                <a:cubicBezTo>
                  <a:pt x="1508" y="2075"/>
                  <a:pt x="1506" y="2076"/>
                  <a:pt x="1504" y="2076"/>
                </a:cubicBezTo>
                <a:cubicBezTo>
                  <a:pt x="1504" y="2076"/>
                  <a:pt x="1504" y="2076"/>
                  <a:pt x="1504" y="2076"/>
                </a:cubicBezTo>
                <a:cubicBezTo>
                  <a:pt x="1503" y="2076"/>
                  <a:pt x="1503" y="2076"/>
                  <a:pt x="1503" y="2076"/>
                </a:cubicBezTo>
                <a:cubicBezTo>
                  <a:pt x="1501" y="2076"/>
                  <a:pt x="1499" y="2076"/>
                  <a:pt x="1497" y="2076"/>
                </a:cubicBezTo>
                <a:cubicBezTo>
                  <a:pt x="1446" y="2076"/>
                  <a:pt x="1446" y="2076"/>
                  <a:pt x="1446" y="2076"/>
                </a:cubicBezTo>
                <a:cubicBezTo>
                  <a:pt x="1444" y="2076"/>
                  <a:pt x="1441" y="2076"/>
                  <a:pt x="1439" y="2075"/>
                </a:cubicBezTo>
                <a:cubicBezTo>
                  <a:pt x="1439" y="2075"/>
                  <a:pt x="1438" y="2075"/>
                  <a:pt x="1438" y="2075"/>
                </a:cubicBezTo>
                <a:cubicBezTo>
                  <a:pt x="1427" y="2074"/>
                  <a:pt x="1414" y="2069"/>
                  <a:pt x="1408" y="2059"/>
                </a:cubicBezTo>
                <a:cubicBezTo>
                  <a:pt x="1407" y="2058"/>
                  <a:pt x="1407" y="2056"/>
                  <a:pt x="1406" y="2055"/>
                </a:cubicBezTo>
                <a:cubicBezTo>
                  <a:pt x="1406" y="2055"/>
                  <a:pt x="1406" y="2055"/>
                  <a:pt x="1406" y="2055"/>
                </a:cubicBezTo>
                <a:cubicBezTo>
                  <a:pt x="1406" y="2055"/>
                  <a:pt x="1406" y="2055"/>
                  <a:pt x="1406" y="2055"/>
                </a:cubicBezTo>
                <a:cubicBezTo>
                  <a:pt x="1403" y="2047"/>
                  <a:pt x="1400" y="2040"/>
                  <a:pt x="1398" y="2032"/>
                </a:cubicBezTo>
                <a:cubicBezTo>
                  <a:pt x="1396" y="2029"/>
                  <a:pt x="1394" y="2024"/>
                  <a:pt x="1393" y="2019"/>
                </a:cubicBezTo>
                <a:cubicBezTo>
                  <a:pt x="1393" y="2019"/>
                  <a:pt x="1393" y="2019"/>
                  <a:pt x="1393" y="2019"/>
                </a:cubicBezTo>
                <a:cubicBezTo>
                  <a:pt x="1393" y="2019"/>
                  <a:pt x="1393" y="2019"/>
                  <a:pt x="1393" y="2019"/>
                </a:cubicBezTo>
                <a:cubicBezTo>
                  <a:pt x="1392" y="2018"/>
                  <a:pt x="1392" y="2018"/>
                  <a:pt x="1392" y="2017"/>
                </a:cubicBezTo>
                <a:cubicBezTo>
                  <a:pt x="1392" y="2015"/>
                  <a:pt x="1392" y="2013"/>
                  <a:pt x="1392" y="2012"/>
                </a:cubicBezTo>
                <a:cubicBezTo>
                  <a:pt x="1393" y="2011"/>
                  <a:pt x="1393" y="2010"/>
                  <a:pt x="1394" y="2009"/>
                </a:cubicBezTo>
                <a:cubicBezTo>
                  <a:pt x="1394" y="2009"/>
                  <a:pt x="1394" y="2009"/>
                  <a:pt x="1394" y="2009"/>
                </a:cubicBezTo>
                <a:cubicBezTo>
                  <a:pt x="1397" y="2004"/>
                  <a:pt x="1403" y="2002"/>
                  <a:pt x="1409" y="2001"/>
                </a:cubicBezTo>
                <a:cubicBezTo>
                  <a:pt x="1409" y="2001"/>
                  <a:pt x="1409" y="2001"/>
                  <a:pt x="1410" y="2001"/>
                </a:cubicBezTo>
                <a:cubicBezTo>
                  <a:pt x="1411" y="2001"/>
                  <a:pt x="1413" y="2001"/>
                  <a:pt x="1414" y="2000"/>
                </a:cubicBezTo>
                <a:cubicBezTo>
                  <a:pt x="1414" y="2000"/>
                  <a:pt x="1415" y="2000"/>
                  <a:pt x="1415" y="2000"/>
                </a:cubicBezTo>
                <a:cubicBezTo>
                  <a:pt x="1418" y="2000"/>
                  <a:pt x="1418" y="2000"/>
                  <a:pt x="1418" y="2000"/>
                </a:cubicBezTo>
                <a:cubicBezTo>
                  <a:pt x="1419" y="2000"/>
                  <a:pt x="1420" y="2000"/>
                  <a:pt x="1421" y="2000"/>
                </a:cubicBezTo>
                <a:cubicBezTo>
                  <a:pt x="1437" y="2000"/>
                  <a:pt x="1453" y="2000"/>
                  <a:pt x="1469" y="2000"/>
                </a:cubicBezTo>
                <a:cubicBezTo>
                  <a:pt x="1469" y="2000"/>
                  <a:pt x="1469" y="2000"/>
                  <a:pt x="1469" y="2000"/>
                </a:cubicBezTo>
                <a:cubicBezTo>
                  <a:pt x="1469" y="2000"/>
                  <a:pt x="1469" y="2000"/>
                  <a:pt x="1469" y="2000"/>
                </a:cubicBezTo>
                <a:cubicBezTo>
                  <a:pt x="1471" y="2000"/>
                  <a:pt x="1473" y="2000"/>
                  <a:pt x="1475" y="2001"/>
                </a:cubicBezTo>
                <a:cubicBezTo>
                  <a:pt x="1475" y="2001"/>
                  <a:pt x="1476" y="2001"/>
                  <a:pt x="1476" y="2001"/>
                </a:cubicBezTo>
                <a:cubicBezTo>
                  <a:pt x="1487" y="2002"/>
                  <a:pt x="1499" y="2006"/>
                  <a:pt x="1505" y="2015"/>
                </a:cubicBezTo>
                <a:cubicBezTo>
                  <a:pt x="1506" y="2016"/>
                  <a:pt x="1507" y="2017"/>
                  <a:pt x="1508" y="2019"/>
                </a:cubicBezTo>
                <a:cubicBezTo>
                  <a:pt x="1509" y="2022"/>
                  <a:pt x="1509" y="2022"/>
                  <a:pt x="1509" y="2022"/>
                </a:cubicBezTo>
                <a:cubicBezTo>
                  <a:pt x="1512" y="2028"/>
                  <a:pt x="1516" y="2035"/>
                  <a:pt x="1519" y="2041"/>
                </a:cubicBezTo>
                <a:cubicBezTo>
                  <a:pt x="1521" y="2045"/>
                  <a:pt x="1524" y="2051"/>
                  <a:pt x="1526" y="2056"/>
                </a:cubicBezTo>
                <a:cubicBezTo>
                  <a:pt x="1527" y="2058"/>
                  <a:pt x="1527" y="2061"/>
                  <a:pt x="1527" y="2063"/>
                </a:cubicBezTo>
                <a:close/>
                <a:moveTo>
                  <a:pt x="1640" y="2000"/>
                </a:moveTo>
                <a:cubicBezTo>
                  <a:pt x="1642" y="2000"/>
                  <a:pt x="1643" y="2000"/>
                  <a:pt x="1645" y="2000"/>
                </a:cubicBezTo>
                <a:cubicBezTo>
                  <a:pt x="1645" y="2000"/>
                  <a:pt x="1645" y="2000"/>
                  <a:pt x="1646" y="2000"/>
                </a:cubicBezTo>
                <a:cubicBezTo>
                  <a:pt x="1657" y="2002"/>
                  <a:pt x="1669" y="2006"/>
                  <a:pt x="1677" y="2014"/>
                </a:cubicBezTo>
                <a:cubicBezTo>
                  <a:pt x="1678" y="2014"/>
                  <a:pt x="1678" y="2015"/>
                  <a:pt x="1678" y="2015"/>
                </a:cubicBezTo>
                <a:cubicBezTo>
                  <a:pt x="1679" y="2016"/>
                  <a:pt x="1679" y="2016"/>
                  <a:pt x="1680" y="2017"/>
                </a:cubicBezTo>
                <a:cubicBezTo>
                  <a:pt x="1680" y="2017"/>
                  <a:pt x="1680" y="2017"/>
                  <a:pt x="1680" y="2018"/>
                </a:cubicBezTo>
                <a:cubicBezTo>
                  <a:pt x="1681" y="2018"/>
                  <a:pt x="1681" y="2018"/>
                  <a:pt x="1681" y="2018"/>
                </a:cubicBezTo>
                <a:cubicBezTo>
                  <a:pt x="1682" y="2019"/>
                  <a:pt x="1682" y="2019"/>
                  <a:pt x="1682" y="2019"/>
                </a:cubicBezTo>
                <a:cubicBezTo>
                  <a:pt x="1685" y="2024"/>
                  <a:pt x="1688" y="2029"/>
                  <a:pt x="1692" y="2034"/>
                </a:cubicBezTo>
                <a:cubicBezTo>
                  <a:pt x="1692" y="2034"/>
                  <a:pt x="1692" y="2034"/>
                  <a:pt x="1692" y="2034"/>
                </a:cubicBezTo>
                <a:cubicBezTo>
                  <a:pt x="1697" y="2041"/>
                  <a:pt x="1703" y="2049"/>
                  <a:pt x="1707" y="2056"/>
                </a:cubicBezTo>
                <a:cubicBezTo>
                  <a:pt x="1707" y="2057"/>
                  <a:pt x="1707" y="2057"/>
                  <a:pt x="1708" y="2058"/>
                </a:cubicBezTo>
                <a:cubicBezTo>
                  <a:pt x="1708" y="2058"/>
                  <a:pt x="1708" y="2058"/>
                  <a:pt x="1708" y="2058"/>
                </a:cubicBezTo>
                <a:cubicBezTo>
                  <a:pt x="1709" y="2063"/>
                  <a:pt x="1709" y="2066"/>
                  <a:pt x="1707" y="2068"/>
                </a:cubicBezTo>
                <a:cubicBezTo>
                  <a:pt x="1706" y="2069"/>
                  <a:pt x="1706" y="2069"/>
                  <a:pt x="1706" y="2069"/>
                </a:cubicBezTo>
                <a:cubicBezTo>
                  <a:pt x="1705" y="2071"/>
                  <a:pt x="1702" y="2072"/>
                  <a:pt x="1699" y="2073"/>
                </a:cubicBezTo>
                <a:cubicBezTo>
                  <a:pt x="1696" y="2074"/>
                  <a:pt x="1692" y="2075"/>
                  <a:pt x="1688" y="2075"/>
                </a:cubicBezTo>
                <a:cubicBezTo>
                  <a:pt x="1684" y="2075"/>
                  <a:pt x="1684" y="2075"/>
                  <a:pt x="1684" y="2075"/>
                </a:cubicBezTo>
                <a:cubicBezTo>
                  <a:pt x="1684" y="2075"/>
                  <a:pt x="1684" y="2075"/>
                  <a:pt x="1684" y="2075"/>
                </a:cubicBezTo>
                <a:cubicBezTo>
                  <a:pt x="1666" y="2075"/>
                  <a:pt x="1648" y="2075"/>
                  <a:pt x="1629" y="2075"/>
                </a:cubicBezTo>
                <a:cubicBezTo>
                  <a:pt x="1627" y="2075"/>
                  <a:pt x="1625" y="2075"/>
                  <a:pt x="1623" y="2075"/>
                </a:cubicBezTo>
                <a:cubicBezTo>
                  <a:pt x="1623" y="2075"/>
                  <a:pt x="1623" y="2075"/>
                  <a:pt x="1623" y="2075"/>
                </a:cubicBezTo>
                <a:cubicBezTo>
                  <a:pt x="1610" y="2073"/>
                  <a:pt x="1597" y="2068"/>
                  <a:pt x="1589" y="2059"/>
                </a:cubicBezTo>
                <a:cubicBezTo>
                  <a:pt x="1588" y="2057"/>
                  <a:pt x="1587" y="2056"/>
                  <a:pt x="1586" y="2055"/>
                </a:cubicBezTo>
                <a:cubicBezTo>
                  <a:pt x="1586" y="2054"/>
                  <a:pt x="1586" y="2054"/>
                  <a:pt x="1586" y="2054"/>
                </a:cubicBezTo>
                <a:cubicBezTo>
                  <a:pt x="1586" y="2054"/>
                  <a:pt x="1586" y="2054"/>
                  <a:pt x="1586" y="2054"/>
                </a:cubicBezTo>
                <a:cubicBezTo>
                  <a:pt x="1582" y="2047"/>
                  <a:pt x="1578" y="2041"/>
                  <a:pt x="1574" y="2034"/>
                </a:cubicBezTo>
                <a:cubicBezTo>
                  <a:pt x="1571" y="2029"/>
                  <a:pt x="1566" y="2021"/>
                  <a:pt x="1564" y="2015"/>
                </a:cubicBezTo>
                <a:cubicBezTo>
                  <a:pt x="1564" y="2015"/>
                  <a:pt x="1564" y="2015"/>
                  <a:pt x="1564" y="2014"/>
                </a:cubicBezTo>
                <a:cubicBezTo>
                  <a:pt x="1564" y="2014"/>
                  <a:pt x="1564" y="2013"/>
                  <a:pt x="1564" y="2013"/>
                </a:cubicBezTo>
                <a:cubicBezTo>
                  <a:pt x="1564" y="2006"/>
                  <a:pt x="1568" y="2003"/>
                  <a:pt x="1574" y="2002"/>
                </a:cubicBezTo>
                <a:cubicBezTo>
                  <a:pt x="1574" y="2001"/>
                  <a:pt x="1574" y="2001"/>
                  <a:pt x="1574" y="2001"/>
                </a:cubicBezTo>
                <a:cubicBezTo>
                  <a:pt x="1574" y="2001"/>
                  <a:pt x="1575" y="2001"/>
                  <a:pt x="1575" y="2001"/>
                </a:cubicBezTo>
                <a:cubicBezTo>
                  <a:pt x="1575" y="2001"/>
                  <a:pt x="1576" y="2001"/>
                  <a:pt x="1576" y="2001"/>
                </a:cubicBezTo>
                <a:cubicBezTo>
                  <a:pt x="1579" y="2000"/>
                  <a:pt x="1581" y="2000"/>
                  <a:pt x="1585" y="2000"/>
                </a:cubicBezTo>
                <a:cubicBezTo>
                  <a:pt x="1621" y="2000"/>
                  <a:pt x="1621" y="2000"/>
                  <a:pt x="1621" y="2000"/>
                </a:cubicBezTo>
                <a:cubicBezTo>
                  <a:pt x="1627" y="2000"/>
                  <a:pt x="1633" y="2000"/>
                  <a:pt x="1639" y="2000"/>
                </a:cubicBezTo>
                <a:cubicBezTo>
                  <a:pt x="1639" y="2000"/>
                  <a:pt x="1639" y="2000"/>
                  <a:pt x="1639" y="2000"/>
                </a:cubicBezTo>
                <a:cubicBezTo>
                  <a:pt x="1639" y="2000"/>
                  <a:pt x="1640" y="2000"/>
                  <a:pt x="1640" y="2000"/>
                </a:cubicBezTo>
                <a:close/>
                <a:moveTo>
                  <a:pt x="1617" y="1924"/>
                </a:moveTo>
                <a:cubicBezTo>
                  <a:pt x="1621" y="1930"/>
                  <a:pt x="1625" y="1937"/>
                  <a:pt x="1629" y="1943"/>
                </a:cubicBezTo>
                <a:cubicBezTo>
                  <a:pt x="1631" y="1946"/>
                  <a:pt x="1635" y="1950"/>
                  <a:pt x="1637" y="1955"/>
                </a:cubicBezTo>
                <a:cubicBezTo>
                  <a:pt x="1638" y="1956"/>
                  <a:pt x="1639" y="1958"/>
                  <a:pt x="1639" y="1960"/>
                </a:cubicBezTo>
                <a:cubicBezTo>
                  <a:pt x="1639" y="1961"/>
                  <a:pt x="1638" y="1962"/>
                  <a:pt x="1638" y="1963"/>
                </a:cubicBezTo>
                <a:cubicBezTo>
                  <a:pt x="1637" y="1964"/>
                  <a:pt x="1637" y="1964"/>
                  <a:pt x="1636" y="1965"/>
                </a:cubicBezTo>
                <a:cubicBezTo>
                  <a:pt x="1636" y="1965"/>
                  <a:pt x="1636" y="1965"/>
                  <a:pt x="1636" y="1965"/>
                </a:cubicBezTo>
                <a:cubicBezTo>
                  <a:pt x="1636" y="1965"/>
                  <a:pt x="1636" y="1965"/>
                  <a:pt x="1636" y="1965"/>
                </a:cubicBezTo>
                <a:cubicBezTo>
                  <a:pt x="1636" y="1966"/>
                  <a:pt x="1635" y="1966"/>
                  <a:pt x="1635" y="1966"/>
                </a:cubicBezTo>
                <a:cubicBezTo>
                  <a:pt x="1635" y="1966"/>
                  <a:pt x="1634" y="1967"/>
                  <a:pt x="1634" y="1967"/>
                </a:cubicBezTo>
                <a:cubicBezTo>
                  <a:pt x="1634" y="1967"/>
                  <a:pt x="1633" y="1967"/>
                  <a:pt x="1632" y="1968"/>
                </a:cubicBezTo>
                <a:cubicBezTo>
                  <a:pt x="1632" y="1968"/>
                  <a:pt x="1631" y="1968"/>
                  <a:pt x="1630" y="1969"/>
                </a:cubicBezTo>
                <a:cubicBezTo>
                  <a:pt x="1630" y="1969"/>
                  <a:pt x="1630" y="1969"/>
                  <a:pt x="1630" y="1969"/>
                </a:cubicBezTo>
                <a:cubicBezTo>
                  <a:pt x="1630" y="1969"/>
                  <a:pt x="1630" y="1969"/>
                  <a:pt x="1629" y="1969"/>
                </a:cubicBezTo>
                <a:cubicBezTo>
                  <a:pt x="1620" y="1972"/>
                  <a:pt x="1607" y="1970"/>
                  <a:pt x="1598" y="1970"/>
                </a:cubicBezTo>
                <a:cubicBezTo>
                  <a:pt x="1588" y="1970"/>
                  <a:pt x="1578" y="1970"/>
                  <a:pt x="1567" y="1970"/>
                </a:cubicBezTo>
                <a:cubicBezTo>
                  <a:pt x="1558" y="1970"/>
                  <a:pt x="1547" y="1968"/>
                  <a:pt x="1539" y="1962"/>
                </a:cubicBezTo>
                <a:cubicBezTo>
                  <a:pt x="1538" y="1962"/>
                  <a:pt x="1536" y="1961"/>
                  <a:pt x="1535" y="1960"/>
                </a:cubicBezTo>
                <a:cubicBezTo>
                  <a:pt x="1533" y="1958"/>
                  <a:pt x="1531" y="1956"/>
                  <a:pt x="1530" y="1954"/>
                </a:cubicBezTo>
                <a:cubicBezTo>
                  <a:pt x="1529" y="1952"/>
                  <a:pt x="1529" y="1952"/>
                  <a:pt x="1529" y="1952"/>
                </a:cubicBezTo>
                <a:cubicBezTo>
                  <a:pt x="1529" y="1952"/>
                  <a:pt x="1529" y="1952"/>
                  <a:pt x="1529" y="1952"/>
                </a:cubicBezTo>
                <a:cubicBezTo>
                  <a:pt x="1524" y="1944"/>
                  <a:pt x="1520" y="1936"/>
                  <a:pt x="1515" y="1928"/>
                </a:cubicBezTo>
                <a:cubicBezTo>
                  <a:pt x="1513" y="1925"/>
                  <a:pt x="1513" y="1925"/>
                  <a:pt x="1513" y="1925"/>
                </a:cubicBezTo>
                <a:cubicBezTo>
                  <a:pt x="1512" y="1923"/>
                  <a:pt x="1512" y="1921"/>
                  <a:pt x="1512" y="1919"/>
                </a:cubicBezTo>
                <a:cubicBezTo>
                  <a:pt x="1512" y="1917"/>
                  <a:pt x="1513" y="1915"/>
                  <a:pt x="1515" y="1914"/>
                </a:cubicBezTo>
                <a:cubicBezTo>
                  <a:pt x="1517" y="1913"/>
                  <a:pt x="1519" y="1912"/>
                  <a:pt x="1522" y="1911"/>
                </a:cubicBezTo>
                <a:cubicBezTo>
                  <a:pt x="1524" y="1910"/>
                  <a:pt x="1528" y="1910"/>
                  <a:pt x="1531" y="1910"/>
                </a:cubicBezTo>
                <a:cubicBezTo>
                  <a:pt x="1532" y="1910"/>
                  <a:pt x="1532" y="1910"/>
                  <a:pt x="1532" y="1910"/>
                </a:cubicBezTo>
                <a:cubicBezTo>
                  <a:pt x="1540" y="1909"/>
                  <a:pt x="1548" y="1910"/>
                  <a:pt x="1553" y="1910"/>
                </a:cubicBezTo>
                <a:cubicBezTo>
                  <a:pt x="1573" y="1910"/>
                  <a:pt x="1604" y="1906"/>
                  <a:pt x="1617" y="1924"/>
                </a:cubicBezTo>
                <a:close/>
                <a:moveTo>
                  <a:pt x="366" y="1441"/>
                </a:moveTo>
                <a:cubicBezTo>
                  <a:pt x="372" y="1443"/>
                  <a:pt x="377" y="1446"/>
                  <a:pt x="382" y="1448"/>
                </a:cubicBezTo>
                <a:cubicBezTo>
                  <a:pt x="392" y="1453"/>
                  <a:pt x="403" y="1458"/>
                  <a:pt x="413" y="1462"/>
                </a:cubicBezTo>
                <a:cubicBezTo>
                  <a:pt x="418" y="1464"/>
                  <a:pt x="422" y="1466"/>
                  <a:pt x="426" y="1468"/>
                </a:cubicBezTo>
                <a:cubicBezTo>
                  <a:pt x="430" y="1469"/>
                  <a:pt x="433" y="1470"/>
                  <a:pt x="437" y="1472"/>
                </a:cubicBezTo>
                <a:cubicBezTo>
                  <a:pt x="458" y="1479"/>
                  <a:pt x="479" y="1486"/>
                  <a:pt x="502" y="1492"/>
                </a:cubicBezTo>
                <a:cubicBezTo>
                  <a:pt x="527" y="1499"/>
                  <a:pt x="552" y="1505"/>
                  <a:pt x="578" y="1510"/>
                </a:cubicBezTo>
                <a:cubicBezTo>
                  <a:pt x="683" y="1532"/>
                  <a:pt x="786" y="1541"/>
                  <a:pt x="819" y="1542"/>
                </a:cubicBezTo>
                <a:cubicBezTo>
                  <a:pt x="819" y="1610"/>
                  <a:pt x="819" y="1610"/>
                  <a:pt x="819" y="1610"/>
                </a:cubicBezTo>
                <a:cubicBezTo>
                  <a:pt x="857" y="1570"/>
                  <a:pt x="857" y="1570"/>
                  <a:pt x="857" y="1570"/>
                </a:cubicBezTo>
                <a:cubicBezTo>
                  <a:pt x="906" y="1518"/>
                  <a:pt x="906" y="1518"/>
                  <a:pt x="906" y="1518"/>
                </a:cubicBezTo>
                <a:cubicBezTo>
                  <a:pt x="1019" y="1399"/>
                  <a:pt x="1019" y="1399"/>
                  <a:pt x="1019" y="1399"/>
                </a:cubicBezTo>
                <a:cubicBezTo>
                  <a:pt x="933" y="1308"/>
                  <a:pt x="933" y="1308"/>
                  <a:pt x="933" y="1308"/>
                </a:cubicBezTo>
                <a:cubicBezTo>
                  <a:pt x="819" y="1188"/>
                  <a:pt x="819" y="1188"/>
                  <a:pt x="819" y="1188"/>
                </a:cubicBezTo>
                <a:cubicBezTo>
                  <a:pt x="819" y="1271"/>
                  <a:pt x="819" y="1271"/>
                  <a:pt x="819" y="1271"/>
                </a:cubicBezTo>
                <a:cubicBezTo>
                  <a:pt x="740" y="1279"/>
                  <a:pt x="653" y="1266"/>
                  <a:pt x="578" y="1249"/>
                </a:cubicBezTo>
                <a:cubicBezTo>
                  <a:pt x="550" y="1242"/>
                  <a:pt x="525" y="1235"/>
                  <a:pt x="502" y="1229"/>
                </a:cubicBezTo>
                <a:cubicBezTo>
                  <a:pt x="471" y="1219"/>
                  <a:pt x="445" y="1211"/>
                  <a:pt x="426" y="1204"/>
                </a:cubicBezTo>
                <a:cubicBezTo>
                  <a:pt x="422" y="1202"/>
                  <a:pt x="418" y="1201"/>
                  <a:pt x="415" y="1199"/>
                </a:cubicBezTo>
                <a:cubicBezTo>
                  <a:pt x="414" y="1199"/>
                  <a:pt x="414" y="1199"/>
                  <a:pt x="413" y="1199"/>
                </a:cubicBezTo>
                <a:cubicBezTo>
                  <a:pt x="413" y="1199"/>
                  <a:pt x="413" y="1199"/>
                  <a:pt x="413" y="1199"/>
                </a:cubicBezTo>
                <a:cubicBezTo>
                  <a:pt x="354" y="1175"/>
                  <a:pt x="300" y="1147"/>
                  <a:pt x="253" y="1115"/>
                </a:cubicBezTo>
                <a:cubicBezTo>
                  <a:pt x="189" y="1073"/>
                  <a:pt x="142" y="1028"/>
                  <a:pt x="110" y="981"/>
                </a:cubicBezTo>
                <a:cubicBezTo>
                  <a:pt x="94" y="963"/>
                  <a:pt x="80" y="944"/>
                  <a:pt x="68" y="925"/>
                </a:cubicBezTo>
                <a:cubicBezTo>
                  <a:pt x="33" y="870"/>
                  <a:pt x="13" y="811"/>
                  <a:pt x="11" y="751"/>
                </a:cubicBezTo>
                <a:cubicBezTo>
                  <a:pt x="7" y="768"/>
                  <a:pt x="4" y="785"/>
                  <a:pt x="3" y="802"/>
                </a:cubicBezTo>
                <a:cubicBezTo>
                  <a:pt x="0" y="834"/>
                  <a:pt x="4" y="864"/>
                  <a:pt x="7" y="893"/>
                </a:cubicBezTo>
                <a:cubicBezTo>
                  <a:pt x="8" y="898"/>
                  <a:pt x="9" y="904"/>
                  <a:pt x="9" y="909"/>
                </a:cubicBezTo>
                <a:cubicBezTo>
                  <a:pt x="22" y="1021"/>
                  <a:pt x="22" y="1021"/>
                  <a:pt x="22" y="1021"/>
                </a:cubicBezTo>
                <a:cubicBezTo>
                  <a:pt x="23" y="1025"/>
                  <a:pt x="23" y="1029"/>
                  <a:pt x="24" y="1033"/>
                </a:cubicBezTo>
                <a:cubicBezTo>
                  <a:pt x="25" y="1048"/>
                  <a:pt x="27" y="1064"/>
                  <a:pt x="30" y="1080"/>
                </a:cubicBezTo>
                <a:cubicBezTo>
                  <a:pt x="34" y="1101"/>
                  <a:pt x="40" y="1121"/>
                  <a:pt x="47" y="1140"/>
                </a:cubicBezTo>
                <a:cubicBezTo>
                  <a:pt x="61" y="1175"/>
                  <a:pt x="80" y="1208"/>
                  <a:pt x="103" y="1239"/>
                </a:cubicBezTo>
                <a:cubicBezTo>
                  <a:pt x="146" y="1295"/>
                  <a:pt x="202" y="1344"/>
                  <a:pt x="275" y="1390"/>
                </a:cubicBezTo>
                <a:cubicBezTo>
                  <a:pt x="304" y="1409"/>
                  <a:pt x="335" y="1426"/>
                  <a:pt x="366" y="1441"/>
                </a:cubicBezTo>
                <a:close/>
                <a:moveTo>
                  <a:pt x="64" y="773"/>
                </a:moveTo>
                <a:cubicBezTo>
                  <a:pt x="67" y="798"/>
                  <a:pt x="74" y="823"/>
                  <a:pt x="84" y="848"/>
                </a:cubicBezTo>
                <a:cubicBezTo>
                  <a:pt x="107" y="785"/>
                  <a:pt x="165" y="713"/>
                  <a:pt x="209" y="677"/>
                </a:cubicBezTo>
                <a:cubicBezTo>
                  <a:pt x="272" y="628"/>
                  <a:pt x="353" y="583"/>
                  <a:pt x="451" y="545"/>
                </a:cubicBezTo>
                <a:cubicBezTo>
                  <a:pt x="515" y="521"/>
                  <a:pt x="582" y="501"/>
                  <a:pt x="652" y="486"/>
                </a:cubicBezTo>
                <a:cubicBezTo>
                  <a:pt x="652" y="314"/>
                  <a:pt x="652" y="314"/>
                  <a:pt x="652" y="314"/>
                </a:cubicBezTo>
                <a:cubicBezTo>
                  <a:pt x="640" y="317"/>
                  <a:pt x="627" y="320"/>
                  <a:pt x="615" y="323"/>
                </a:cubicBezTo>
                <a:cubicBezTo>
                  <a:pt x="544" y="340"/>
                  <a:pt x="476" y="361"/>
                  <a:pt x="413" y="386"/>
                </a:cubicBezTo>
                <a:cubicBezTo>
                  <a:pt x="345" y="413"/>
                  <a:pt x="288" y="442"/>
                  <a:pt x="238" y="474"/>
                </a:cubicBezTo>
                <a:cubicBezTo>
                  <a:pt x="204" y="496"/>
                  <a:pt x="178" y="516"/>
                  <a:pt x="153" y="537"/>
                </a:cubicBezTo>
                <a:cubicBezTo>
                  <a:pt x="142" y="547"/>
                  <a:pt x="131" y="556"/>
                  <a:pt x="122" y="566"/>
                </a:cubicBezTo>
                <a:cubicBezTo>
                  <a:pt x="81" y="622"/>
                  <a:pt x="60" y="684"/>
                  <a:pt x="62" y="747"/>
                </a:cubicBezTo>
                <a:cubicBezTo>
                  <a:pt x="62" y="756"/>
                  <a:pt x="63" y="764"/>
                  <a:pt x="64" y="773"/>
                </a:cubicBezTo>
                <a:close/>
                <a:moveTo>
                  <a:pt x="1928" y="693"/>
                </a:moveTo>
                <a:cubicBezTo>
                  <a:pt x="1966" y="727"/>
                  <a:pt x="2007" y="795"/>
                  <a:pt x="2021" y="856"/>
                </a:cubicBezTo>
                <a:cubicBezTo>
                  <a:pt x="2034" y="828"/>
                  <a:pt x="2042" y="798"/>
                  <a:pt x="2045" y="768"/>
                </a:cubicBezTo>
                <a:cubicBezTo>
                  <a:pt x="2046" y="761"/>
                  <a:pt x="2047" y="754"/>
                  <a:pt x="2047" y="747"/>
                </a:cubicBezTo>
                <a:cubicBezTo>
                  <a:pt x="2049" y="670"/>
                  <a:pt x="2018" y="595"/>
                  <a:pt x="1958" y="530"/>
                </a:cubicBezTo>
                <a:cubicBezTo>
                  <a:pt x="1924" y="501"/>
                  <a:pt x="1884" y="473"/>
                  <a:pt x="1839" y="447"/>
                </a:cubicBezTo>
                <a:cubicBezTo>
                  <a:pt x="1782" y="415"/>
                  <a:pt x="1718" y="387"/>
                  <a:pt x="1639" y="359"/>
                </a:cubicBezTo>
                <a:cubicBezTo>
                  <a:pt x="1584" y="340"/>
                  <a:pt x="1524" y="324"/>
                  <a:pt x="1457" y="310"/>
                </a:cubicBezTo>
                <a:cubicBezTo>
                  <a:pt x="1457" y="482"/>
                  <a:pt x="1457" y="482"/>
                  <a:pt x="1457" y="482"/>
                </a:cubicBezTo>
                <a:cubicBezTo>
                  <a:pt x="1542" y="500"/>
                  <a:pt x="1625" y="525"/>
                  <a:pt x="1700" y="556"/>
                </a:cubicBezTo>
                <a:cubicBezTo>
                  <a:pt x="1795" y="595"/>
                  <a:pt x="1871" y="642"/>
                  <a:pt x="1928" y="693"/>
                </a:cubicBezTo>
                <a:close/>
                <a:moveTo>
                  <a:pt x="1054" y="814"/>
                </a:moveTo>
                <a:cubicBezTo>
                  <a:pt x="1186" y="814"/>
                  <a:pt x="1408" y="789"/>
                  <a:pt x="1408" y="696"/>
                </a:cubicBezTo>
                <a:cubicBezTo>
                  <a:pt x="1408" y="118"/>
                  <a:pt x="1408" y="118"/>
                  <a:pt x="1408" y="118"/>
                </a:cubicBezTo>
                <a:cubicBezTo>
                  <a:pt x="1408" y="25"/>
                  <a:pt x="1186" y="0"/>
                  <a:pt x="1054" y="0"/>
                </a:cubicBezTo>
                <a:cubicBezTo>
                  <a:pt x="923" y="0"/>
                  <a:pt x="701" y="25"/>
                  <a:pt x="701" y="118"/>
                </a:cubicBezTo>
                <a:cubicBezTo>
                  <a:pt x="701" y="696"/>
                  <a:pt x="701" y="696"/>
                  <a:pt x="701" y="696"/>
                </a:cubicBezTo>
                <a:cubicBezTo>
                  <a:pt x="701" y="789"/>
                  <a:pt x="923" y="814"/>
                  <a:pt x="1054" y="814"/>
                </a:cubicBezTo>
                <a:close/>
                <a:moveTo>
                  <a:pt x="1054" y="35"/>
                </a:moveTo>
                <a:cubicBezTo>
                  <a:pt x="1219" y="35"/>
                  <a:pt x="1352" y="71"/>
                  <a:pt x="1352" y="116"/>
                </a:cubicBezTo>
                <a:cubicBezTo>
                  <a:pt x="1352" y="161"/>
                  <a:pt x="1219" y="197"/>
                  <a:pt x="1054" y="197"/>
                </a:cubicBezTo>
                <a:cubicBezTo>
                  <a:pt x="890" y="197"/>
                  <a:pt x="757" y="161"/>
                  <a:pt x="757" y="116"/>
                </a:cubicBezTo>
                <a:cubicBezTo>
                  <a:pt x="757" y="71"/>
                  <a:pt x="890" y="35"/>
                  <a:pt x="1054" y="35"/>
                </a:cubicBezTo>
                <a:close/>
              </a:path>
            </a:pathLst>
          </a:custGeom>
          <a:solidFill>
            <a:schemeClr val="bg1"/>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4" name="TextBox 3"/>
          <p:cNvSpPr txBox="1"/>
          <p:nvPr/>
        </p:nvSpPr>
        <p:spPr>
          <a:xfrm>
            <a:off x="514678" y="5973660"/>
            <a:ext cx="5945987" cy="276999"/>
          </a:xfrm>
          <a:prstGeom prst="rect">
            <a:avLst/>
          </a:prstGeom>
          <a:noFill/>
        </p:spPr>
        <p:txBody>
          <a:bodyPr wrap="none" lIns="0" tIns="0" rIns="0" bIns="0" rtlCol="0">
            <a:spAutoFit/>
          </a:bodyPr>
          <a:lstStyle/>
          <a:p>
            <a:pPr>
              <a:lnSpc>
                <a:spcPct val="90000"/>
              </a:lnSpc>
              <a:spcBef>
                <a:spcPct val="20000"/>
              </a:spcBef>
              <a:buSzPct val="80000"/>
            </a:pPr>
            <a:r>
              <a:rPr lang="en-US" sz="2000" dirty="0" smtClean="0">
                <a:gradFill>
                  <a:gsLst>
                    <a:gs pos="0">
                      <a:srgbClr val="292929">
                        <a:lumMod val="90000"/>
                        <a:lumOff val="10000"/>
                      </a:srgbClr>
                    </a:gs>
                    <a:gs pos="86000">
                      <a:srgbClr val="292929">
                        <a:lumMod val="90000"/>
                        <a:lumOff val="10000"/>
                      </a:srgbClr>
                    </a:gs>
                  </a:gsLst>
                  <a:lin ang="5400000" scaled="0"/>
                </a:gradFill>
              </a:rPr>
              <a:t>Source: </a:t>
            </a:r>
            <a:r>
              <a:rPr lang="en-US" sz="2000" dirty="0">
                <a:hlinkClick r:id="rId9"/>
              </a:rPr>
              <a:t>http://trends.builtwith.com/javascript/jQuery</a:t>
            </a:r>
            <a:endParaRPr lang="en-US" sz="2000" dirty="0">
              <a:gradFill>
                <a:gsLst>
                  <a:gs pos="0">
                    <a:srgbClr val="292929">
                      <a:lumMod val="90000"/>
                      <a:lumOff val="10000"/>
                    </a:srgbClr>
                  </a:gs>
                  <a:gs pos="86000">
                    <a:srgbClr val="292929">
                      <a:lumMod val="90000"/>
                      <a:lumOff val="10000"/>
                    </a:srgbClr>
                  </a:gs>
                </a:gsLst>
                <a:lin ang="5400000" scaled="0"/>
              </a:gradFill>
            </a:endParaRPr>
          </a:p>
        </p:txBody>
      </p:sp>
    </p:spTree>
    <p:extLst>
      <p:ext uri="{BB962C8B-B14F-4D97-AF65-F5344CB8AC3E}">
        <p14:creationId xmlns:p14="http://schemas.microsoft.com/office/powerpoint/2010/main" val="110857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36454708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83970"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7" name="Title 6"/>
          <p:cNvSpPr>
            <a:spLocks noGrp="1"/>
          </p:cNvSpPr>
          <p:nvPr>
            <p:ph type="title"/>
          </p:nvPr>
        </p:nvSpPr>
        <p:spPr/>
        <p:txBody>
          <a:bodyPr/>
          <a:lstStyle/>
          <a:p>
            <a:r>
              <a:rPr lang="en-US" dirty="0" err="1"/>
              <a:t>jQuery</a:t>
            </a:r>
            <a:r>
              <a:rPr lang="en-US" dirty="0"/>
              <a:t> – why so popular?</a:t>
            </a:r>
          </a:p>
        </p:txBody>
      </p:sp>
      <p:sp>
        <p:nvSpPr>
          <p:cNvPr id="5" name="Text Placeholder 4"/>
          <p:cNvSpPr>
            <a:spLocks noGrp="1"/>
          </p:cNvSpPr>
          <p:nvPr>
            <p:ph type="body" sz="quarter" idx="10"/>
          </p:nvPr>
        </p:nvSpPr>
        <p:spPr>
          <a:xfrm>
            <a:off x="519112" y="1695450"/>
            <a:ext cx="5116375" cy="3693319"/>
          </a:xfrm>
        </p:spPr>
        <p:txBody>
          <a:bodyPr/>
          <a:lstStyle/>
          <a:p>
            <a:pPr>
              <a:spcBef>
                <a:spcPts val="1800"/>
              </a:spcBef>
              <a:spcAft>
                <a:spcPts val="0"/>
              </a:spcAft>
            </a:pPr>
            <a:r>
              <a:rPr lang="en-US" dirty="0"/>
              <a:t>Easy to learn</a:t>
            </a:r>
          </a:p>
          <a:p>
            <a:pPr>
              <a:spcBef>
                <a:spcPts val="1800"/>
              </a:spcBef>
              <a:spcAft>
                <a:spcPts val="0"/>
              </a:spcAft>
            </a:pPr>
            <a:r>
              <a:rPr lang="en-US" dirty="0"/>
              <a:t>Loads of Plugins</a:t>
            </a:r>
          </a:p>
          <a:p>
            <a:pPr>
              <a:spcBef>
                <a:spcPts val="1800"/>
              </a:spcBef>
              <a:spcAft>
                <a:spcPts val="0"/>
              </a:spcAft>
            </a:pPr>
            <a:r>
              <a:rPr lang="en-US" dirty="0"/>
              <a:t>Powerful DOM Selection</a:t>
            </a:r>
          </a:p>
          <a:p>
            <a:pPr>
              <a:spcBef>
                <a:spcPts val="1800"/>
              </a:spcBef>
              <a:spcAft>
                <a:spcPts val="0"/>
              </a:spcAft>
            </a:pPr>
            <a:r>
              <a:rPr lang="en-US" dirty="0"/>
              <a:t>Lightweight</a:t>
            </a:r>
          </a:p>
          <a:p>
            <a:pPr>
              <a:spcBef>
                <a:spcPts val="1800"/>
              </a:spcBef>
              <a:spcAft>
                <a:spcPts val="0"/>
              </a:spcAft>
            </a:pPr>
            <a:r>
              <a:rPr lang="en-US" dirty="0"/>
              <a:t>Community Support</a:t>
            </a:r>
          </a:p>
        </p:txBody>
      </p:sp>
      <p:sp>
        <p:nvSpPr>
          <p:cNvPr id="12" name="Freeform 24"/>
          <p:cNvSpPr>
            <a:spLocks noEditPoints="1"/>
          </p:cNvSpPr>
          <p:nvPr/>
        </p:nvSpPr>
        <p:spPr bwMode="black">
          <a:xfrm>
            <a:off x="9169880" y="3342592"/>
            <a:ext cx="2506184" cy="2907396"/>
          </a:xfrm>
          <a:custGeom>
            <a:avLst/>
            <a:gdLst>
              <a:gd name="T0" fmla="*/ 126 w 259"/>
              <a:gd name="T1" fmla="*/ 53 h 300"/>
              <a:gd name="T2" fmla="*/ 120 w 259"/>
              <a:gd name="T3" fmla="*/ 38 h 300"/>
              <a:gd name="T4" fmla="*/ 77 w 259"/>
              <a:gd name="T5" fmla="*/ 43 h 300"/>
              <a:gd name="T6" fmla="*/ 105 w 259"/>
              <a:gd name="T7" fmla="*/ 53 h 300"/>
              <a:gd name="T8" fmla="*/ 105 w 259"/>
              <a:gd name="T9" fmla="*/ 53 h 300"/>
              <a:gd name="T10" fmla="*/ 84 w 259"/>
              <a:gd name="T11" fmla="*/ 136 h 300"/>
              <a:gd name="T12" fmla="*/ 79 w 259"/>
              <a:gd name="T13" fmla="*/ 124 h 300"/>
              <a:gd name="T14" fmla="*/ 45 w 259"/>
              <a:gd name="T15" fmla="*/ 128 h 300"/>
              <a:gd name="T16" fmla="*/ 67 w 259"/>
              <a:gd name="T17" fmla="*/ 136 h 300"/>
              <a:gd name="T18" fmla="*/ 67 w 259"/>
              <a:gd name="T19" fmla="*/ 136 h 300"/>
              <a:gd name="T20" fmla="*/ 35 w 259"/>
              <a:gd name="T21" fmla="*/ 69 h 300"/>
              <a:gd name="T22" fmla="*/ 32 w 259"/>
              <a:gd name="T23" fmla="*/ 63 h 300"/>
              <a:gd name="T24" fmla="*/ 15 w 259"/>
              <a:gd name="T25" fmla="*/ 65 h 300"/>
              <a:gd name="T26" fmla="*/ 26 w 259"/>
              <a:gd name="T27" fmla="*/ 69 h 300"/>
              <a:gd name="T28" fmla="*/ 26 w 259"/>
              <a:gd name="T29" fmla="*/ 69 h 300"/>
              <a:gd name="T30" fmla="*/ 233 w 259"/>
              <a:gd name="T31" fmla="*/ 19 h 300"/>
              <a:gd name="T32" fmla="*/ 231 w 259"/>
              <a:gd name="T33" fmla="*/ 13 h 300"/>
              <a:gd name="T34" fmla="*/ 214 w 259"/>
              <a:gd name="T35" fmla="*/ 15 h 300"/>
              <a:gd name="T36" fmla="*/ 225 w 259"/>
              <a:gd name="T37" fmla="*/ 19 h 300"/>
              <a:gd name="T38" fmla="*/ 225 w 259"/>
              <a:gd name="T39" fmla="*/ 19 h 300"/>
              <a:gd name="T40" fmla="*/ 248 w 259"/>
              <a:gd name="T41" fmla="*/ 141 h 300"/>
              <a:gd name="T42" fmla="*/ 246 w 259"/>
              <a:gd name="T43" fmla="*/ 135 h 300"/>
              <a:gd name="T44" fmla="*/ 229 w 259"/>
              <a:gd name="T45" fmla="*/ 136 h 300"/>
              <a:gd name="T46" fmla="*/ 240 w 259"/>
              <a:gd name="T47" fmla="*/ 141 h 300"/>
              <a:gd name="T48" fmla="*/ 240 w 259"/>
              <a:gd name="T49" fmla="*/ 141 h 300"/>
              <a:gd name="T50" fmla="*/ 20 w 259"/>
              <a:gd name="T51" fmla="*/ 162 h 300"/>
              <a:gd name="T52" fmla="*/ 17 w 259"/>
              <a:gd name="T53" fmla="*/ 156 h 300"/>
              <a:gd name="T54" fmla="*/ 0 w 259"/>
              <a:gd name="T55" fmla="*/ 158 h 300"/>
              <a:gd name="T56" fmla="*/ 11 w 259"/>
              <a:gd name="T57" fmla="*/ 162 h 300"/>
              <a:gd name="T58" fmla="*/ 11 w 259"/>
              <a:gd name="T59" fmla="*/ 162 h 300"/>
              <a:gd name="T60" fmla="*/ 226 w 259"/>
              <a:gd name="T61" fmla="*/ 100 h 300"/>
              <a:gd name="T62" fmla="*/ 219 w 259"/>
              <a:gd name="T63" fmla="*/ 82 h 300"/>
              <a:gd name="T64" fmla="*/ 168 w 259"/>
              <a:gd name="T65" fmla="*/ 88 h 300"/>
              <a:gd name="T66" fmla="*/ 201 w 259"/>
              <a:gd name="T67" fmla="*/ 100 h 300"/>
              <a:gd name="T68" fmla="*/ 201 w 259"/>
              <a:gd name="T69" fmla="*/ 100 h 300"/>
              <a:gd name="T70" fmla="*/ 223 w 259"/>
              <a:gd name="T71" fmla="*/ 146 h 300"/>
              <a:gd name="T72" fmla="*/ 156 w 259"/>
              <a:gd name="T73" fmla="*/ 178 h 300"/>
              <a:gd name="T74" fmla="*/ 150 w 259"/>
              <a:gd name="T75" fmla="*/ 178 h 300"/>
              <a:gd name="T76" fmla="*/ 206 w 259"/>
              <a:gd name="T77" fmla="*/ 17 h 300"/>
              <a:gd name="T78" fmla="*/ 120 w 259"/>
              <a:gd name="T79" fmla="*/ 69 h 300"/>
              <a:gd name="T80" fmla="*/ 54 w 259"/>
              <a:gd name="T81" fmla="*/ 62 h 300"/>
              <a:gd name="T82" fmla="*/ 103 w 259"/>
              <a:gd name="T83" fmla="*/ 178 h 300"/>
              <a:gd name="T84" fmla="*/ 97 w 259"/>
              <a:gd name="T85" fmla="*/ 178 h 300"/>
              <a:gd name="T86" fmla="*/ 36 w 259"/>
              <a:gd name="T87" fmla="*/ 160 h 300"/>
              <a:gd name="T88" fmla="*/ 22 w 259"/>
              <a:gd name="T89" fmla="*/ 236 h 300"/>
              <a:gd name="T90" fmla="*/ 60 w 259"/>
              <a:gd name="T91" fmla="*/ 294 h 300"/>
              <a:gd name="T92" fmla="*/ 212 w 259"/>
              <a:gd name="T93" fmla="*/ 195 h 300"/>
              <a:gd name="T94" fmla="*/ 250 w 259"/>
              <a:gd name="T95" fmla="*/ 231 h 300"/>
              <a:gd name="T96" fmla="*/ 113 w 259"/>
              <a:gd name="T97" fmla="*/ 21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9" h="300">
                <a:moveTo>
                  <a:pt x="115" y="81"/>
                </a:moveTo>
                <a:cubicBezTo>
                  <a:pt x="115" y="81"/>
                  <a:pt x="115" y="52"/>
                  <a:pt x="120" y="47"/>
                </a:cubicBezTo>
                <a:cubicBezTo>
                  <a:pt x="125" y="42"/>
                  <a:pt x="153" y="43"/>
                  <a:pt x="153" y="43"/>
                </a:cubicBezTo>
                <a:cubicBezTo>
                  <a:pt x="153" y="43"/>
                  <a:pt x="131" y="48"/>
                  <a:pt x="126" y="53"/>
                </a:cubicBezTo>
                <a:cubicBezTo>
                  <a:pt x="120" y="58"/>
                  <a:pt x="115" y="81"/>
                  <a:pt x="115" y="81"/>
                </a:cubicBezTo>
                <a:close/>
                <a:moveTo>
                  <a:pt x="126" y="32"/>
                </a:moveTo>
                <a:cubicBezTo>
                  <a:pt x="120" y="27"/>
                  <a:pt x="115" y="5"/>
                  <a:pt x="115" y="5"/>
                </a:cubicBezTo>
                <a:cubicBezTo>
                  <a:pt x="115" y="5"/>
                  <a:pt x="115" y="33"/>
                  <a:pt x="120" y="38"/>
                </a:cubicBezTo>
                <a:cubicBezTo>
                  <a:pt x="125" y="43"/>
                  <a:pt x="153" y="43"/>
                  <a:pt x="153" y="43"/>
                </a:cubicBezTo>
                <a:cubicBezTo>
                  <a:pt x="153" y="43"/>
                  <a:pt x="131" y="38"/>
                  <a:pt x="126" y="32"/>
                </a:cubicBezTo>
                <a:close/>
                <a:moveTo>
                  <a:pt x="105" y="32"/>
                </a:moveTo>
                <a:cubicBezTo>
                  <a:pt x="100" y="38"/>
                  <a:pt x="77" y="43"/>
                  <a:pt x="77" y="43"/>
                </a:cubicBezTo>
                <a:cubicBezTo>
                  <a:pt x="77" y="43"/>
                  <a:pt x="105" y="43"/>
                  <a:pt x="111" y="38"/>
                </a:cubicBezTo>
                <a:cubicBezTo>
                  <a:pt x="116" y="33"/>
                  <a:pt x="115" y="5"/>
                  <a:pt x="115" y="5"/>
                </a:cubicBezTo>
                <a:cubicBezTo>
                  <a:pt x="115" y="5"/>
                  <a:pt x="110" y="27"/>
                  <a:pt x="105" y="32"/>
                </a:cubicBezTo>
                <a:close/>
                <a:moveTo>
                  <a:pt x="105" y="53"/>
                </a:moveTo>
                <a:cubicBezTo>
                  <a:pt x="110" y="58"/>
                  <a:pt x="115" y="81"/>
                  <a:pt x="115" y="81"/>
                </a:cubicBezTo>
                <a:cubicBezTo>
                  <a:pt x="115" y="81"/>
                  <a:pt x="116" y="52"/>
                  <a:pt x="111" y="47"/>
                </a:cubicBezTo>
                <a:cubicBezTo>
                  <a:pt x="105" y="42"/>
                  <a:pt x="77" y="43"/>
                  <a:pt x="77" y="43"/>
                </a:cubicBezTo>
                <a:cubicBezTo>
                  <a:pt x="77" y="43"/>
                  <a:pt x="100" y="48"/>
                  <a:pt x="105" y="53"/>
                </a:cubicBezTo>
                <a:close/>
                <a:moveTo>
                  <a:pt x="75" y="158"/>
                </a:moveTo>
                <a:cubicBezTo>
                  <a:pt x="75" y="158"/>
                  <a:pt x="75" y="136"/>
                  <a:pt x="79" y="131"/>
                </a:cubicBezTo>
                <a:cubicBezTo>
                  <a:pt x="83" y="127"/>
                  <a:pt x="106" y="128"/>
                  <a:pt x="106" y="128"/>
                </a:cubicBezTo>
                <a:cubicBezTo>
                  <a:pt x="106" y="128"/>
                  <a:pt x="88" y="132"/>
                  <a:pt x="84" y="136"/>
                </a:cubicBezTo>
                <a:cubicBezTo>
                  <a:pt x="79" y="140"/>
                  <a:pt x="75" y="158"/>
                  <a:pt x="75" y="158"/>
                </a:cubicBezTo>
                <a:close/>
                <a:moveTo>
                  <a:pt x="84" y="119"/>
                </a:moveTo>
                <a:cubicBezTo>
                  <a:pt x="79" y="115"/>
                  <a:pt x="75" y="97"/>
                  <a:pt x="75" y="97"/>
                </a:cubicBezTo>
                <a:cubicBezTo>
                  <a:pt x="75" y="97"/>
                  <a:pt x="75" y="120"/>
                  <a:pt x="79" y="124"/>
                </a:cubicBezTo>
                <a:cubicBezTo>
                  <a:pt x="83" y="128"/>
                  <a:pt x="106" y="128"/>
                  <a:pt x="106" y="128"/>
                </a:cubicBezTo>
                <a:cubicBezTo>
                  <a:pt x="106" y="128"/>
                  <a:pt x="88" y="124"/>
                  <a:pt x="84" y="119"/>
                </a:cubicBezTo>
                <a:close/>
                <a:moveTo>
                  <a:pt x="67" y="119"/>
                </a:moveTo>
                <a:cubicBezTo>
                  <a:pt x="63" y="124"/>
                  <a:pt x="45" y="128"/>
                  <a:pt x="45" y="128"/>
                </a:cubicBezTo>
                <a:cubicBezTo>
                  <a:pt x="45" y="128"/>
                  <a:pt x="68" y="128"/>
                  <a:pt x="72" y="124"/>
                </a:cubicBezTo>
                <a:cubicBezTo>
                  <a:pt x="76" y="120"/>
                  <a:pt x="75" y="97"/>
                  <a:pt x="75" y="97"/>
                </a:cubicBezTo>
                <a:cubicBezTo>
                  <a:pt x="75" y="97"/>
                  <a:pt x="71" y="115"/>
                  <a:pt x="67" y="119"/>
                </a:cubicBezTo>
                <a:close/>
                <a:moveTo>
                  <a:pt x="67" y="136"/>
                </a:moveTo>
                <a:cubicBezTo>
                  <a:pt x="71" y="140"/>
                  <a:pt x="75" y="158"/>
                  <a:pt x="75" y="158"/>
                </a:cubicBezTo>
                <a:cubicBezTo>
                  <a:pt x="75" y="158"/>
                  <a:pt x="76" y="136"/>
                  <a:pt x="72" y="131"/>
                </a:cubicBezTo>
                <a:cubicBezTo>
                  <a:pt x="68" y="127"/>
                  <a:pt x="45" y="128"/>
                  <a:pt x="45" y="128"/>
                </a:cubicBezTo>
                <a:cubicBezTo>
                  <a:pt x="45" y="128"/>
                  <a:pt x="63" y="132"/>
                  <a:pt x="67" y="136"/>
                </a:cubicBezTo>
                <a:close/>
                <a:moveTo>
                  <a:pt x="31" y="80"/>
                </a:moveTo>
                <a:cubicBezTo>
                  <a:pt x="31" y="80"/>
                  <a:pt x="30" y="69"/>
                  <a:pt x="32" y="67"/>
                </a:cubicBezTo>
                <a:cubicBezTo>
                  <a:pt x="35" y="65"/>
                  <a:pt x="46" y="65"/>
                  <a:pt x="46" y="65"/>
                </a:cubicBezTo>
                <a:cubicBezTo>
                  <a:pt x="46" y="65"/>
                  <a:pt x="37" y="67"/>
                  <a:pt x="35" y="69"/>
                </a:cubicBezTo>
                <a:cubicBezTo>
                  <a:pt x="33" y="71"/>
                  <a:pt x="31" y="80"/>
                  <a:pt x="31" y="80"/>
                </a:cubicBezTo>
                <a:close/>
                <a:moveTo>
                  <a:pt x="35" y="61"/>
                </a:moveTo>
                <a:cubicBezTo>
                  <a:pt x="33" y="59"/>
                  <a:pt x="31" y="50"/>
                  <a:pt x="31" y="50"/>
                </a:cubicBezTo>
                <a:cubicBezTo>
                  <a:pt x="31" y="50"/>
                  <a:pt x="30" y="61"/>
                  <a:pt x="32" y="63"/>
                </a:cubicBezTo>
                <a:cubicBezTo>
                  <a:pt x="35" y="65"/>
                  <a:pt x="46" y="65"/>
                  <a:pt x="46" y="65"/>
                </a:cubicBezTo>
                <a:cubicBezTo>
                  <a:pt x="46" y="65"/>
                  <a:pt x="37" y="63"/>
                  <a:pt x="35" y="61"/>
                </a:cubicBezTo>
                <a:close/>
                <a:moveTo>
                  <a:pt x="26" y="61"/>
                </a:moveTo>
                <a:cubicBezTo>
                  <a:pt x="24" y="63"/>
                  <a:pt x="15" y="65"/>
                  <a:pt x="15" y="65"/>
                </a:cubicBezTo>
                <a:cubicBezTo>
                  <a:pt x="15" y="65"/>
                  <a:pt x="27" y="65"/>
                  <a:pt x="29" y="63"/>
                </a:cubicBezTo>
                <a:cubicBezTo>
                  <a:pt x="31" y="61"/>
                  <a:pt x="31" y="50"/>
                  <a:pt x="31" y="50"/>
                </a:cubicBezTo>
                <a:cubicBezTo>
                  <a:pt x="31" y="50"/>
                  <a:pt x="29" y="59"/>
                  <a:pt x="26" y="61"/>
                </a:cubicBezTo>
                <a:close/>
                <a:moveTo>
                  <a:pt x="26" y="69"/>
                </a:moveTo>
                <a:cubicBezTo>
                  <a:pt x="29" y="71"/>
                  <a:pt x="31" y="80"/>
                  <a:pt x="31" y="80"/>
                </a:cubicBezTo>
                <a:cubicBezTo>
                  <a:pt x="31" y="80"/>
                  <a:pt x="31" y="69"/>
                  <a:pt x="29" y="67"/>
                </a:cubicBezTo>
                <a:cubicBezTo>
                  <a:pt x="27" y="65"/>
                  <a:pt x="15" y="65"/>
                  <a:pt x="15" y="65"/>
                </a:cubicBezTo>
                <a:cubicBezTo>
                  <a:pt x="15" y="65"/>
                  <a:pt x="24" y="67"/>
                  <a:pt x="26" y="69"/>
                </a:cubicBezTo>
                <a:close/>
                <a:moveTo>
                  <a:pt x="229" y="30"/>
                </a:moveTo>
                <a:cubicBezTo>
                  <a:pt x="229" y="30"/>
                  <a:pt x="229" y="19"/>
                  <a:pt x="231" y="17"/>
                </a:cubicBezTo>
                <a:cubicBezTo>
                  <a:pt x="233" y="15"/>
                  <a:pt x="244" y="15"/>
                  <a:pt x="244" y="15"/>
                </a:cubicBezTo>
                <a:cubicBezTo>
                  <a:pt x="244" y="15"/>
                  <a:pt x="235" y="17"/>
                  <a:pt x="233" y="19"/>
                </a:cubicBezTo>
                <a:cubicBezTo>
                  <a:pt x="231" y="21"/>
                  <a:pt x="229" y="30"/>
                  <a:pt x="229" y="30"/>
                </a:cubicBezTo>
                <a:close/>
                <a:moveTo>
                  <a:pt x="233" y="11"/>
                </a:moveTo>
                <a:cubicBezTo>
                  <a:pt x="231" y="9"/>
                  <a:pt x="229" y="0"/>
                  <a:pt x="229" y="0"/>
                </a:cubicBezTo>
                <a:cubicBezTo>
                  <a:pt x="229" y="0"/>
                  <a:pt x="229" y="11"/>
                  <a:pt x="231" y="13"/>
                </a:cubicBezTo>
                <a:cubicBezTo>
                  <a:pt x="233" y="15"/>
                  <a:pt x="244" y="15"/>
                  <a:pt x="244" y="15"/>
                </a:cubicBezTo>
                <a:cubicBezTo>
                  <a:pt x="244" y="15"/>
                  <a:pt x="235" y="13"/>
                  <a:pt x="233" y="11"/>
                </a:cubicBezTo>
                <a:close/>
                <a:moveTo>
                  <a:pt x="225" y="11"/>
                </a:moveTo>
                <a:cubicBezTo>
                  <a:pt x="223" y="13"/>
                  <a:pt x="214" y="15"/>
                  <a:pt x="214" y="15"/>
                </a:cubicBezTo>
                <a:cubicBezTo>
                  <a:pt x="214" y="15"/>
                  <a:pt x="225" y="15"/>
                  <a:pt x="227" y="13"/>
                </a:cubicBezTo>
                <a:cubicBezTo>
                  <a:pt x="229" y="11"/>
                  <a:pt x="229" y="0"/>
                  <a:pt x="229" y="0"/>
                </a:cubicBezTo>
                <a:cubicBezTo>
                  <a:pt x="229" y="0"/>
                  <a:pt x="227" y="9"/>
                  <a:pt x="225" y="11"/>
                </a:cubicBezTo>
                <a:close/>
                <a:moveTo>
                  <a:pt x="225" y="19"/>
                </a:moveTo>
                <a:cubicBezTo>
                  <a:pt x="227" y="21"/>
                  <a:pt x="229" y="30"/>
                  <a:pt x="229" y="30"/>
                </a:cubicBezTo>
                <a:cubicBezTo>
                  <a:pt x="229" y="30"/>
                  <a:pt x="229" y="19"/>
                  <a:pt x="227" y="17"/>
                </a:cubicBezTo>
                <a:cubicBezTo>
                  <a:pt x="225" y="15"/>
                  <a:pt x="214" y="15"/>
                  <a:pt x="214" y="15"/>
                </a:cubicBezTo>
                <a:cubicBezTo>
                  <a:pt x="214" y="15"/>
                  <a:pt x="223" y="17"/>
                  <a:pt x="225" y="19"/>
                </a:cubicBezTo>
                <a:close/>
                <a:moveTo>
                  <a:pt x="244" y="152"/>
                </a:moveTo>
                <a:cubicBezTo>
                  <a:pt x="244" y="152"/>
                  <a:pt x="244" y="140"/>
                  <a:pt x="246" y="138"/>
                </a:cubicBezTo>
                <a:cubicBezTo>
                  <a:pt x="248" y="136"/>
                  <a:pt x="259" y="136"/>
                  <a:pt x="259" y="136"/>
                </a:cubicBezTo>
                <a:cubicBezTo>
                  <a:pt x="259" y="136"/>
                  <a:pt x="250" y="138"/>
                  <a:pt x="248" y="141"/>
                </a:cubicBezTo>
                <a:cubicBezTo>
                  <a:pt x="246" y="143"/>
                  <a:pt x="244" y="152"/>
                  <a:pt x="244" y="152"/>
                </a:cubicBezTo>
                <a:close/>
                <a:moveTo>
                  <a:pt x="248" y="132"/>
                </a:moveTo>
                <a:cubicBezTo>
                  <a:pt x="246" y="130"/>
                  <a:pt x="244" y="121"/>
                  <a:pt x="244" y="121"/>
                </a:cubicBezTo>
                <a:cubicBezTo>
                  <a:pt x="244" y="121"/>
                  <a:pt x="244" y="133"/>
                  <a:pt x="246" y="135"/>
                </a:cubicBezTo>
                <a:cubicBezTo>
                  <a:pt x="248" y="137"/>
                  <a:pt x="259" y="136"/>
                  <a:pt x="259" y="136"/>
                </a:cubicBezTo>
                <a:cubicBezTo>
                  <a:pt x="259" y="136"/>
                  <a:pt x="250" y="134"/>
                  <a:pt x="248" y="132"/>
                </a:cubicBezTo>
                <a:close/>
                <a:moveTo>
                  <a:pt x="240" y="132"/>
                </a:moveTo>
                <a:cubicBezTo>
                  <a:pt x="238" y="134"/>
                  <a:pt x="229" y="136"/>
                  <a:pt x="229" y="136"/>
                </a:cubicBezTo>
                <a:cubicBezTo>
                  <a:pt x="229" y="136"/>
                  <a:pt x="240" y="137"/>
                  <a:pt x="242" y="135"/>
                </a:cubicBezTo>
                <a:cubicBezTo>
                  <a:pt x="244" y="133"/>
                  <a:pt x="244" y="121"/>
                  <a:pt x="244" y="121"/>
                </a:cubicBezTo>
                <a:cubicBezTo>
                  <a:pt x="244" y="121"/>
                  <a:pt x="242" y="130"/>
                  <a:pt x="240" y="132"/>
                </a:cubicBezTo>
                <a:close/>
                <a:moveTo>
                  <a:pt x="240" y="141"/>
                </a:moveTo>
                <a:cubicBezTo>
                  <a:pt x="242" y="143"/>
                  <a:pt x="244" y="152"/>
                  <a:pt x="244" y="152"/>
                </a:cubicBezTo>
                <a:cubicBezTo>
                  <a:pt x="244" y="152"/>
                  <a:pt x="244" y="140"/>
                  <a:pt x="242" y="138"/>
                </a:cubicBezTo>
                <a:cubicBezTo>
                  <a:pt x="240" y="136"/>
                  <a:pt x="229" y="136"/>
                  <a:pt x="229" y="136"/>
                </a:cubicBezTo>
                <a:cubicBezTo>
                  <a:pt x="229" y="136"/>
                  <a:pt x="238" y="138"/>
                  <a:pt x="240" y="141"/>
                </a:cubicBezTo>
                <a:close/>
                <a:moveTo>
                  <a:pt x="15" y="173"/>
                </a:moveTo>
                <a:cubicBezTo>
                  <a:pt x="15" y="173"/>
                  <a:pt x="15" y="162"/>
                  <a:pt x="17" y="160"/>
                </a:cubicBezTo>
                <a:cubicBezTo>
                  <a:pt x="19" y="158"/>
                  <a:pt x="31" y="158"/>
                  <a:pt x="31" y="158"/>
                </a:cubicBezTo>
                <a:cubicBezTo>
                  <a:pt x="31" y="158"/>
                  <a:pt x="22" y="160"/>
                  <a:pt x="20" y="162"/>
                </a:cubicBezTo>
                <a:cubicBezTo>
                  <a:pt x="17" y="164"/>
                  <a:pt x="15" y="173"/>
                  <a:pt x="15" y="173"/>
                </a:cubicBezTo>
                <a:close/>
                <a:moveTo>
                  <a:pt x="20" y="154"/>
                </a:moveTo>
                <a:cubicBezTo>
                  <a:pt x="17" y="152"/>
                  <a:pt x="15" y="143"/>
                  <a:pt x="15" y="143"/>
                </a:cubicBezTo>
                <a:cubicBezTo>
                  <a:pt x="15" y="143"/>
                  <a:pt x="15" y="154"/>
                  <a:pt x="17" y="156"/>
                </a:cubicBezTo>
                <a:cubicBezTo>
                  <a:pt x="19" y="158"/>
                  <a:pt x="31" y="158"/>
                  <a:pt x="31" y="158"/>
                </a:cubicBezTo>
                <a:cubicBezTo>
                  <a:pt x="31" y="158"/>
                  <a:pt x="22" y="156"/>
                  <a:pt x="20" y="154"/>
                </a:cubicBezTo>
                <a:close/>
                <a:moveTo>
                  <a:pt x="11" y="154"/>
                </a:moveTo>
                <a:cubicBezTo>
                  <a:pt x="9" y="156"/>
                  <a:pt x="0" y="158"/>
                  <a:pt x="0" y="158"/>
                </a:cubicBezTo>
                <a:cubicBezTo>
                  <a:pt x="0" y="158"/>
                  <a:pt x="11" y="158"/>
                  <a:pt x="14" y="156"/>
                </a:cubicBezTo>
                <a:cubicBezTo>
                  <a:pt x="16" y="154"/>
                  <a:pt x="15" y="143"/>
                  <a:pt x="15" y="143"/>
                </a:cubicBezTo>
                <a:cubicBezTo>
                  <a:pt x="15" y="143"/>
                  <a:pt x="13" y="152"/>
                  <a:pt x="11" y="154"/>
                </a:cubicBezTo>
                <a:close/>
                <a:moveTo>
                  <a:pt x="11" y="162"/>
                </a:moveTo>
                <a:cubicBezTo>
                  <a:pt x="13" y="164"/>
                  <a:pt x="15" y="173"/>
                  <a:pt x="15" y="173"/>
                </a:cubicBezTo>
                <a:cubicBezTo>
                  <a:pt x="15" y="173"/>
                  <a:pt x="16" y="162"/>
                  <a:pt x="14" y="160"/>
                </a:cubicBezTo>
                <a:cubicBezTo>
                  <a:pt x="11" y="158"/>
                  <a:pt x="0" y="158"/>
                  <a:pt x="0" y="158"/>
                </a:cubicBezTo>
                <a:cubicBezTo>
                  <a:pt x="0" y="158"/>
                  <a:pt x="9" y="160"/>
                  <a:pt x="11" y="162"/>
                </a:cubicBezTo>
                <a:close/>
                <a:moveTo>
                  <a:pt x="214" y="133"/>
                </a:moveTo>
                <a:cubicBezTo>
                  <a:pt x="214" y="133"/>
                  <a:pt x="213" y="99"/>
                  <a:pt x="219" y="93"/>
                </a:cubicBezTo>
                <a:cubicBezTo>
                  <a:pt x="226" y="87"/>
                  <a:pt x="259" y="88"/>
                  <a:pt x="259" y="88"/>
                </a:cubicBezTo>
                <a:cubicBezTo>
                  <a:pt x="259" y="88"/>
                  <a:pt x="232" y="94"/>
                  <a:pt x="226" y="100"/>
                </a:cubicBezTo>
                <a:cubicBezTo>
                  <a:pt x="220" y="106"/>
                  <a:pt x="214" y="133"/>
                  <a:pt x="214" y="133"/>
                </a:cubicBezTo>
                <a:close/>
                <a:moveTo>
                  <a:pt x="226" y="75"/>
                </a:moveTo>
                <a:cubicBezTo>
                  <a:pt x="220" y="69"/>
                  <a:pt x="214" y="42"/>
                  <a:pt x="214" y="42"/>
                </a:cubicBezTo>
                <a:cubicBezTo>
                  <a:pt x="214" y="42"/>
                  <a:pt x="213" y="76"/>
                  <a:pt x="219" y="82"/>
                </a:cubicBezTo>
                <a:cubicBezTo>
                  <a:pt x="226" y="88"/>
                  <a:pt x="259" y="88"/>
                  <a:pt x="259" y="88"/>
                </a:cubicBezTo>
                <a:cubicBezTo>
                  <a:pt x="259" y="88"/>
                  <a:pt x="232" y="81"/>
                  <a:pt x="226" y="75"/>
                </a:cubicBezTo>
                <a:close/>
                <a:moveTo>
                  <a:pt x="201" y="75"/>
                </a:moveTo>
                <a:cubicBezTo>
                  <a:pt x="195" y="81"/>
                  <a:pt x="168" y="88"/>
                  <a:pt x="168" y="88"/>
                </a:cubicBezTo>
                <a:cubicBezTo>
                  <a:pt x="168" y="88"/>
                  <a:pt x="202" y="88"/>
                  <a:pt x="208" y="82"/>
                </a:cubicBezTo>
                <a:cubicBezTo>
                  <a:pt x="215" y="76"/>
                  <a:pt x="214" y="42"/>
                  <a:pt x="214" y="42"/>
                </a:cubicBezTo>
                <a:cubicBezTo>
                  <a:pt x="214" y="42"/>
                  <a:pt x="208" y="69"/>
                  <a:pt x="201" y="75"/>
                </a:cubicBezTo>
                <a:close/>
                <a:moveTo>
                  <a:pt x="201" y="100"/>
                </a:moveTo>
                <a:cubicBezTo>
                  <a:pt x="208" y="106"/>
                  <a:pt x="214" y="133"/>
                  <a:pt x="214" y="133"/>
                </a:cubicBezTo>
                <a:cubicBezTo>
                  <a:pt x="214" y="133"/>
                  <a:pt x="215" y="99"/>
                  <a:pt x="208" y="93"/>
                </a:cubicBezTo>
                <a:cubicBezTo>
                  <a:pt x="202" y="87"/>
                  <a:pt x="168" y="88"/>
                  <a:pt x="168" y="88"/>
                </a:cubicBezTo>
                <a:cubicBezTo>
                  <a:pt x="168" y="88"/>
                  <a:pt x="195" y="94"/>
                  <a:pt x="201" y="100"/>
                </a:cubicBezTo>
                <a:close/>
                <a:moveTo>
                  <a:pt x="250" y="231"/>
                </a:moveTo>
                <a:cubicBezTo>
                  <a:pt x="212" y="178"/>
                  <a:pt x="212" y="178"/>
                  <a:pt x="212" y="178"/>
                </a:cubicBezTo>
                <a:cubicBezTo>
                  <a:pt x="189" y="178"/>
                  <a:pt x="189" y="178"/>
                  <a:pt x="189" y="178"/>
                </a:cubicBezTo>
                <a:cubicBezTo>
                  <a:pt x="193" y="160"/>
                  <a:pt x="207" y="146"/>
                  <a:pt x="223" y="146"/>
                </a:cubicBezTo>
                <a:cubicBezTo>
                  <a:pt x="224" y="146"/>
                  <a:pt x="226" y="144"/>
                  <a:pt x="226" y="143"/>
                </a:cubicBezTo>
                <a:cubicBezTo>
                  <a:pt x="226" y="141"/>
                  <a:pt x="224" y="140"/>
                  <a:pt x="223" y="140"/>
                </a:cubicBezTo>
                <a:cubicBezTo>
                  <a:pt x="203" y="140"/>
                  <a:pt x="187" y="156"/>
                  <a:pt x="183" y="178"/>
                </a:cubicBezTo>
                <a:cubicBezTo>
                  <a:pt x="156" y="178"/>
                  <a:pt x="156" y="178"/>
                  <a:pt x="156" y="178"/>
                </a:cubicBezTo>
                <a:cubicBezTo>
                  <a:pt x="158" y="140"/>
                  <a:pt x="173" y="110"/>
                  <a:pt x="190" y="110"/>
                </a:cubicBezTo>
                <a:cubicBezTo>
                  <a:pt x="191" y="110"/>
                  <a:pt x="193" y="109"/>
                  <a:pt x="193" y="107"/>
                </a:cubicBezTo>
                <a:cubicBezTo>
                  <a:pt x="193" y="105"/>
                  <a:pt x="191" y="104"/>
                  <a:pt x="190" y="104"/>
                </a:cubicBezTo>
                <a:cubicBezTo>
                  <a:pt x="169" y="104"/>
                  <a:pt x="152" y="136"/>
                  <a:pt x="150" y="178"/>
                </a:cubicBezTo>
                <a:cubicBezTo>
                  <a:pt x="139" y="178"/>
                  <a:pt x="139" y="178"/>
                  <a:pt x="139" y="178"/>
                </a:cubicBezTo>
                <a:cubicBezTo>
                  <a:pt x="141" y="92"/>
                  <a:pt x="170" y="23"/>
                  <a:pt x="206" y="23"/>
                </a:cubicBezTo>
                <a:cubicBezTo>
                  <a:pt x="208" y="23"/>
                  <a:pt x="210" y="21"/>
                  <a:pt x="210" y="20"/>
                </a:cubicBezTo>
                <a:cubicBezTo>
                  <a:pt x="210" y="18"/>
                  <a:pt x="208" y="17"/>
                  <a:pt x="206" y="17"/>
                </a:cubicBezTo>
                <a:cubicBezTo>
                  <a:pt x="166" y="17"/>
                  <a:pt x="135" y="87"/>
                  <a:pt x="133" y="178"/>
                </a:cubicBezTo>
                <a:cubicBezTo>
                  <a:pt x="129" y="178"/>
                  <a:pt x="129" y="178"/>
                  <a:pt x="129" y="178"/>
                </a:cubicBezTo>
                <a:cubicBezTo>
                  <a:pt x="129" y="66"/>
                  <a:pt x="127" y="66"/>
                  <a:pt x="124" y="66"/>
                </a:cubicBezTo>
                <a:cubicBezTo>
                  <a:pt x="122" y="66"/>
                  <a:pt x="120" y="68"/>
                  <a:pt x="120" y="69"/>
                </a:cubicBezTo>
                <a:cubicBezTo>
                  <a:pt x="120" y="70"/>
                  <a:pt x="121" y="70"/>
                  <a:pt x="121" y="71"/>
                </a:cubicBezTo>
                <a:cubicBezTo>
                  <a:pt x="122" y="76"/>
                  <a:pt x="123" y="118"/>
                  <a:pt x="123" y="178"/>
                </a:cubicBezTo>
                <a:cubicBezTo>
                  <a:pt x="120" y="178"/>
                  <a:pt x="120" y="178"/>
                  <a:pt x="120" y="178"/>
                </a:cubicBezTo>
                <a:cubicBezTo>
                  <a:pt x="118" y="114"/>
                  <a:pt x="89" y="62"/>
                  <a:pt x="54" y="62"/>
                </a:cubicBezTo>
                <a:cubicBezTo>
                  <a:pt x="52" y="62"/>
                  <a:pt x="51" y="63"/>
                  <a:pt x="51" y="65"/>
                </a:cubicBezTo>
                <a:cubicBezTo>
                  <a:pt x="51" y="67"/>
                  <a:pt x="52" y="68"/>
                  <a:pt x="54" y="68"/>
                </a:cubicBezTo>
                <a:cubicBezTo>
                  <a:pt x="86" y="68"/>
                  <a:pt x="112" y="117"/>
                  <a:pt x="113" y="178"/>
                </a:cubicBezTo>
                <a:cubicBezTo>
                  <a:pt x="103" y="178"/>
                  <a:pt x="103" y="178"/>
                  <a:pt x="103" y="178"/>
                </a:cubicBezTo>
                <a:cubicBezTo>
                  <a:pt x="103" y="161"/>
                  <a:pt x="98" y="144"/>
                  <a:pt x="89" y="144"/>
                </a:cubicBezTo>
                <a:cubicBezTo>
                  <a:pt x="87" y="144"/>
                  <a:pt x="86" y="145"/>
                  <a:pt x="86" y="147"/>
                </a:cubicBezTo>
                <a:cubicBezTo>
                  <a:pt x="86" y="149"/>
                  <a:pt x="87" y="150"/>
                  <a:pt x="89" y="150"/>
                </a:cubicBezTo>
                <a:cubicBezTo>
                  <a:pt x="91" y="150"/>
                  <a:pt x="97" y="161"/>
                  <a:pt x="97" y="178"/>
                </a:cubicBezTo>
                <a:cubicBezTo>
                  <a:pt x="86" y="178"/>
                  <a:pt x="86" y="178"/>
                  <a:pt x="86" y="178"/>
                </a:cubicBezTo>
                <a:cubicBezTo>
                  <a:pt x="79" y="164"/>
                  <a:pt x="59" y="154"/>
                  <a:pt x="36" y="154"/>
                </a:cubicBezTo>
                <a:cubicBezTo>
                  <a:pt x="34" y="154"/>
                  <a:pt x="33" y="156"/>
                  <a:pt x="33" y="157"/>
                </a:cubicBezTo>
                <a:cubicBezTo>
                  <a:pt x="33" y="159"/>
                  <a:pt x="34" y="160"/>
                  <a:pt x="36" y="160"/>
                </a:cubicBezTo>
                <a:cubicBezTo>
                  <a:pt x="55" y="160"/>
                  <a:pt x="72" y="168"/>
                  <a:pt x="79" y="178"/>
                </a:cubicBezTo>
                <a:cubicBezTo>
                  <a:pt x="60" y="178"/>
                  <a:pt x="60" y="178"/>
                  <a:pt x="60" y="178"/>
                </a:cubicBezTo>
                <a:cubicBezTo>
                  <a:pt x="22" y="231"/>
                  <a:pt x="22" y="231"/>
                  <a:pt x="22" y="231"/>
                </a:cubicBezTo>
                <a:cubicBezTo>
                  <a:pt x="21" y="233"/>
                  <a:pt x="21" y="235"/>
                  <a:pt x="22" y="236"/>
                </a:cubicBezTo>
                <a:cubicBezTo>
                  <a:pt x="27" y="238"/>
                  <a:pt x="27" y="238"/>
                  <a:pt x="27" y="238"/>
                </a:cubicBezTo>
                <a:cubicBezTo>
                  <a:pt x="28" y="239"/>
                  <a:pt x="30" y="239"/>
                  <a:pt x="31" y="238"/>
                </a:cubicBezTo>
                <a:cubicBezTo>
                  <a:pt x="60" y="195"/>
                  <a:pt x="60" y="195"/>
                  <a:pt x="60" y="195"/>
                </a:cubicBezTo>
                <a:cubicBezTo>
                  <a:pt x="60" y="294"/>
                  <a:pt x="60" y="294"/>
                  <a:pt x="60" y="294"/>
                </a:cubicBezTo>
                <a:cubicBezTo>
                  <a:pt x="60" y="297"/>
                  <a:pt x="63" y="300"/>
                  <a:pt x="66" y="300"/>
                </a:cubicBezTo>
                <a:cubicBezTo>
                  <a:pt x="206" y="300"/>
                  <a:pt x="206" y="300"/>
                  <a:pt x="206" y="300"/>
                </a:cubicBezTo>
                <a:cubicBezTo>
                  <a:pt x="209" y="300"/>
                  <a:pt x="212" y="297"/>
                  <a:pt x="212" y="294"/>
                </a:cubicBezTo>
                <a:cubicBezTo>
                  <a:pt x="212" y="195"/>
                  <a:pt x="212" y="195"/>
                  <a:pt x="212" y="195"/>
                </a:cubicBezTo>
                <a:cubicBezTo>
                  <a:pt x="242" y="238"/>
                  <a:pt x="242" y="238"/>
                  <a:pt x="242" y="238"/>
                </a:cubicBezTo>
                <a:cubicBezTo>
                  <a:pt x="243" y="239"/>
                  <a:pt x="244" y="239"/>
                  <a:pt x="246" y="238"/>
                </a:cubicBezTo>
                <a:cubicBezTo>
                  <a:pt x="250" y="236"/>
                  <a:pt x="250" y="236"/>
                  <a:pt x="250" y="236"/>
                </a:cubicBezTo>
                <a:cubicBezTo>
                  <a:pt x="251" y="235"/>
                  <a:pt x="251" y="233"/>
                  <a:pt x="250" y="231"/>
                </a:cubicBezTo>
                <a:close/>
                <a:moveTo>
                  <a:pt x="159" y="226"/>
                </a:moveTo>
                <a:cubicBezTo>
                  <a:pt x="113" y="226"/>
                  <a:pt x="113" y="226"/>
                  <a:pt x="113" y="226"/>
                </a:cubicBezTo>
                <a:cubicBezTo>
                  <a:pt x="110" y="226"/>
                  <a:pt x="107" y="223"/>
                  <a:pt x="107" y="220"/>
                </a:cubicBezTo>
                <a:cubicBezTo>
                  <a:pt x="107" y="216"/>
                  <a:pt x="110" y="214"/>
                  <a:pt x="113" y="214"/>
                </a:cubicBezTo>
                <a:cubicBezTo>
                  <a:pt x="159" y="214"/>
                  <a:pt x="159" y="214"/>
                  <a:pt x="159" y="214"/>
                </a:cubicBezTo>
                <a:cubicBezTo>
                  <a:pt x="162" y="214"/>
                  <a:pt x="165" y="216"/>
                  <a:pt x="165" y="220"/>
                </a:cubicBezTo>
                <a:cubicBezTo>
                  <a:pt x="165" y="223"/>
                  <a:pt x="162" y="226"/>
                  <a:pt x="159" y="226"/>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375318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grpId="0" nodeType="after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 calcmode="lin" valueType="num">
                                      <p:cBhvr additive="base">
                                        <p:cTn id="12" dur="500" fill="hold"/>
                                        <p:tgtEl>
                                          <p:spTgt spid="5">
                                            <p:txEl>
                                              <p:pRg st="1" end="1"/>
                                            </p:txEl>
                                          </p:spTgt>
                                        </p:tgtEl>
                                        <p:attrNameLst>
                                          <p:attrName>ppt_x</p:attrName>
                                        </p:attrNameLst>
                                      </p:cBhvr>
                                      <p:tavLst>
                                        <p:tav tm="0">
                                          <p:val>
                                            <p:strVal val="1+#ppt_w/2"/>
                                          </p:val>
                                        </p:tav>
                                        <p:tav tm="100000">
                                          <p:val>
                                            <p:strVal val="#ppt_x"/>
                                          </p:val>
                                        </p:tav>
                                      </p:tavLst>
                                    </p:anim>
                                    <p:anim calcmode="lin" valueType="num">
                                      <p:cBhvr additive="base">
                                        <p:cTn id="13" dur="500" fill="hold"/>
                                        <p:tgtEl>
                                          <p:spTgt spid="5">
                                            <p:txEl>
                                              <p:pRg st="1" end="1"/>
                                            </p:txEl>
                                          </p:spTgt>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decel="100000" fill="hold" grpId="0" nodeType="after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 calcmode="lin" valueType="num">
                                      <p:cBhvr additive="base">
                                        <p:cTn id="17" dur="500" fill="hold"/>
                                        <p:tgtEl>
                                          <p:spTgt spid="5">
                                            <p:txEl>
                                              <p:pRg st="2" end="2"/>
                                            </p:txEl>
                                          </p:spTgt>
                                        </p:tgtEl>
                                        <p:attrNameLst>
                                          <p:attrName>ppt_x</p:attrName>
                                        </p:attrNameLst>
                                      </p:cBhvr>
                                      <p:tavLst>
                                        <p:tav tm="0">
                                          <p:val>
                                            <p:strVal val="1+#ppt_w/2"/>
                                          </p:val>
                                        </p:tav>
                                        <p:tav tm="100000">
                                          <p:val>
                                            <p:strVal val="#ppt_x"/>
                                          </p:val>
                                        </p:tav>
                                      </p:tavLst>
                                    </p:anim>
                                    <p:anim calcmode="lin" valueType="num">
                                      <p:cBhvr additive="base">
                                        <p:cTn id="18" dur="500" fill="hold"/>
                                        <p:tgtEl>
                                          <p:spTgt spid="5">
                                            <p:txEl>
                                              <p:pRg st="2" end="2"/>
                                            </p:txEl>
                                          </p:spTgt>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decel="100000" fill="hold" grpId="0" nodeType="after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 calcmode="lin" valueType="num">
                                      <p:cBhvr additive="base">
                                        <p:cTn id="22" dur="500" fill="hold"/>
                                        <p:tgtEl>
                                          <p:spTgt spid="5">
                                            <p:txEl>
                                              <p:pRg st="3" end="3"/>
                                            </p:txEl>
                                          </p:spTgt>
                                        </p:tgtEl>
                                        <p:attrNameLst>
                                          <p:attrName>ppt_x</p:attrName>
                                        </p:attrNameLst>
                                      </p:cBhvr>
                                      <p:tavLst>
                                        <p:tav tm="0">
                                          <p:val>
                                            <p:strVal val="1+#ppt_w/2"/>
                                          </p:val>
                                        </p:tav>
                                        <p:tav tm="100000">
                                          <p:val>
                                            <p:strVal val="#ppt_x"/>
                                          </p:val>
                                        </p:tav>
                                      </p:tavLst>
                                    </p:anim>
                                    <p:anim calcmode="lin" valueType="num">
                                      <p:cBhvr additive="base">
                                        <p:cTn id="23" dur="500" fill="hold"/>
                                        <p:tgtEl>
                                          <p:spTgt spid="5">
                                            <p:txEl>
                                              <p:pRg st="3" end="3"/>
                                            </p:txEl>
                                          </p:spTgt>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decel="100000" fill="hold" grpId="0" nodeType="after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 calcmode="lin" valueType="num">
                                      <p:cBhvr additive="base">
                                        <p:cTn id="27" dur="500" fill="hold"/>
                                        <p:tgtEl>
                                          <p:spTgt spid="5">
                                            <p:txEl>
                                              <p:pRg st="4" end="4"/>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5">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jQuery</a:t>
            </a:r>
            <a:r>
              <a:rPr lang="en-US" dirty="0"/>
              <a:t> Community</a:t>
            </a:r>
          </a:p>
        </p:txBody>
      </p:sp>
      <p:sp>
        <p:nvSpPr>
          <p:cNvPr id="3" name="Text Placeholder 4"/>
          <p:cNvSpPr txBox="1">
            <a:spLocks/>
          </p:cNvSpPr>
          <p:nvPr/>
        </p:nvSpPr>
        <p:spPr>
          <a:xfrm>
            <a:off x="519112" y="1695450"/>
            <a:ext cx="5579763" cy="4554538"/>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spcBef>
                <a:spcPts val="1800"/>
              </a:spcBef>
              <a:buNone/>
            </a:pPr>
            <a:r>
              <a:rPr lang="en-US" dirty="0" smtClean="0">
                <a:solidFill>
                  <a:schemeClr val="accent2">
                    <a:alpha val="99000"/>
                  </a:schemeClr>
                </a:solidFill>
                <a:latin typeface="Segoe UI Light" pitchFamily="34" charset="0"/>
              </a:rPr>
              <a:t>jquery.com</a:t>
            </a:r>
          </a:p>
          <a:p>
            <a:pPr marL="0" indent="0" algn="r">
              <a:spcBef>
                <a:spcPts val="1800"/>
              </a:spcBef>
              <a:buNone/>
            </a:pPr>
            <a:r>
              <a:rPr lang="en-US" dirty="0" smtClean="0">
                <a:solidFill>
                  <a:schemeClr val="accent2">
                    <a:alpha val="99000"/>
                  </a:schemeClr>
                </a:solidFill>
                <a:latin typeface="Segoe UI Light" pitchFamily="34" charset="0"/>
              </a:rPr>
              <a:t>api.jquery.com</a:t>
            </a:r>
          </a:p>
          <a:p>
            <a:pPr marL="0" indent="0" algn="r">
              <a:spcBef>
                <a:spcPts val="1800"/>
              </a:spcBef>
              <a:buNone/>
            </a:pPr>
            <a:r>
              <a:rPr lang="en-US" dirty="0" smtClean="0">
                <a:solidFill>
                  <a:schemeClr val="accent2">
                    <a:alpha val="99000"/>
                  </a:schemeClr>
                </a:solidFill>
                <a:latin typeface="Segoe UI Light" pitchFamily="34" charset="0"/>
              </a:rPr>
              <a:t>forum.jquery.com</a:t>
            </a:r>
          </a:p>
          <a:p>
            <a:pPr marL="0" indent="0" algn="r">
              <a:spcBef>
                <a:spcPts val="1800"/>
              </a:spcBef>
              <a:buNone/>
            </a:pPr>
            <a:r>
              <a:rPr lang="en-US" dirty="0" smtClean="0">
                <a:solidFill>
                  <a:schemeClr val="accent2">
                    <a:alpha val="99000"/>
                  </a:schemeClr>
                </a:solidFill>
                <a:latin typeface="Segoe UI Light" pitchFamily="34" charset="0"/>
              </a:rPr>
              <a:t>meetups.jquery.com</a:t>
            </a:r>
          </a:p>
          <a:p>
            <a:pPr marL="0" indent="0" algn="r">
              <a:spcBef>
                <a:spcPts val="1800"/>
              </a:spcBef>
              <a:buNone/>
            </a:pPr>
            <a:r>
              <a:rPr lang="en-US" dirty="0" smtClean="0">
                <a:solidFill>
                  <a:schemeClr val="accent2">
                    <a:alpha val="99000"/>
                  </a:schemeClr>
                </a:solidFill>
                <a:latin typeface="Segoe UI Light" pitchFamily="34" charset="0"/>
              </a:rPr>
              <a:t>plugins.jquery.com</a:t>
            </a:r>
          </a:p>
          <a:p>
            <a:pPr marL="0" indent="0" algn="r">
              <a:spcBef>
                <a:spcPts val="1800"/>
              </a:spcBef>
              <a:buNone/>
            </a:pPr>
            <a:r>
              <a:rPr lang="en-US" dirty="0">
                <a:solidFill>
                  <a:schemeClr val="accent2">
                    <a:alpha val="99000"/>
                  </a:schemeClr>
                </a:solidFill>
                <a:latin typeface="Segoe UI Light" pitchFamily="34" charset="0"/>
              </a:rPr>
              <a:t>jqueryui.com</a:t>
            </a:r>
          </a:p>
        </p:txBody>
      </p:sp>
      <p:sp>
        <p:nvSpPr>
          <p:cNvPr id="4" name="Text Placeholder 4"/>
          <p:cNvSpPr txBox="1">
            <a:spLocks/>
          </p:cNvSpPr>
          <p:nvPr/>
        </p:nvSpPr>
        <p:spPr>
          <a:xfrm>
            <a:off x="6088362" y="1695450"/>
            <a:ext cx="5579763" cy="4554538"/>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1800"/>
              </a:spcBef>
              <a:buNone/>
            </a:pPr>
            <a:r>
              <a:rPr lang="en-US" dirty="0">
                <a:solidFill>
                  <a:schemeClr val="tx2">
                    <a:alpha val="99000"/>
                  </a:schemeClr>
                </a:solidFill>
                <a:latin typeface="Segoe UI Light" pitchFamily="34" charset="0"/>
              </a:rPr>
              <a:t>Downloading</a:t>
            </a:r>
          </a:p>
          <a:p>
            <a:pPr marL="0" indent="0">
              <a:spcBef>
                <a:spcPts val="1800"/>
              </a:spcBef>
              <a:buNone/>
            </a:pPr>
            <a:r>
              <a:rPr lang="en-US" dirty="0">
                <a:solidFill>
                  <a:schemeClr val="tx2">
                    <a:alpha val="99000"/>
                  </a:schemeClr>
                </a:solidFill>
                <a:latin typeface="Segoe UI Light" pitchFamily="34" charset="0"/>
              </a:rPr>
              <a:t>Documentation</a:t>
            </a:r>
          </a:p>
          <a:p>
            <a:pPr marL="0" indent="0">
              <a:spcBef>
                <a:spcPts val="1800"/>
              </a:spcBef>
              <a:buNone/>
            </a:pPr>
            <a:r>
              <a:rPr lang="en-US" dirty="0">
                <a:solidFill>
                  <a:schemeClr val="tx2">
                    <a:alpha val="99000"/>
                  </a:schemeClr>
                </a:solidFill>
                <a:latin typeface="Segoe UI Light" pitchFamily="34" charset="0"/>
              </a:rPr>
              <a:t>Community</a:t>
            </a:r>
          </a:p>
          <a:p>
            <a:pPr marL="0" indent="0">
              <a:spcBef>
                <a:spcPts val="1800"/>
              </a:spcBef>
              <a:buNone/>
            </a:pPr>
            <a:r>
              <a:rPr lang="en-US" dirty="0">
                <a:solidFill>
                  <a:schemeClr val="tx2">
                    <a:alpha val="99000"/>
                  </a:schemeClr>
                </a:solidFill>
                <a:latin typeface="Segoe UI Light" pitchFamily="34" charset="0"/>
              </a:rPr>
              <a:t>Local </a:t>
            </a:r>
            <a:r>
              <a:rPr lang="en-US" dirty="0" smtClean="0">
                <a:solidFill>
                  <a:schemeClr val="tx2">
                    <a:alpha val="99000"/>
                  </a:schemeClr>
                </a:solidFill>
                <a:latin typeface="Segoe UI Light" pitchFamily="34" charset="0"/>
              </a:rPr>
              <a:t>Community</a:t>
            </a:r>
          </a:p>
          <a:p>
            <a:pPr marL="0" indent="0">
              <a:spcBef>
                <a:spcPts val="1800"/>
              </a:spcBef>
              <a:buNone/>
            </a:pPr>
            <a:r>
              <a:rPr lang="en-US" dirty="0">
                <a:solidFill>
                  <a:schemeClr val="tx2">
                    <a:alpha val="99000"/>
                  </a:schemeClr>
                </a:solidFill>
                <a:latin typeface="Segoe UI Light" pitchFamily="34" charset="0"/>
              </a:rPr>
              <a:t>Extending</a:t>
            </a:r>
          </a:p>
          <a:p>
            <a:pPr marL="0" indent="0">
              <a:spcBef>
                <a:spcPts val="1800"/>
              </a:spcBef>
              <a:buNone/>
            </a:pPr>
            <a:r>
              <a:rPr lang="en-US" dirty="0">
                <a:solidFill>
                  <a:schemeClr val="tx2">
                    <a:alpha val="99000"/>
                  </a:schemeClr>
                </a:solidFill>
                <a:latin typeface="Segoe UI Light" pitchFamily="34" charset="0"/>
              </a:rPr>
              <a:t>UI Widgets and Effects</a:t>
            </a:r>
          </a:p>
        </p:txBody>
      </p:sp>
    </p:spTree>
    <p:extLst>
      <p:ext uri="{BB962C8B-B14F-4D97-AF65-F5344CB8AC3E}">
        <p14:creationId xmlns:p14="http://schemas.microsoft.com/office/powerpoint/2010/main" val="2777031865"/>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err="1" smtClean="0"/>
              <a:t>jQuery</a:t>
            </a:r>
            <a:r>
              <a:rPr lang="en-US" dirty="0" smtClean="0"/>
              <a:t> Fundamentals</a:t>
            </a:r>
            <a:endParaRPr lang="en-US" dirty="0"/>
          </a:p>
        </p:txBody>
      </p:sp>
      <p:sp>
        <p:nvSpPr>
          <p:cNvPr id="18" name="Text Placeholder 17"/>
          <p:cNvSpPr>
            <a:spLocks noGrp="1"/>
          </p:cNvSpPr>
          <p:nvPr>
            <p:ph type="body" sz="quarter" idx="10"/>
          </p:nvPr>
        </p:nvSpPr>
        <p:spPr>
          <a:xfrm>
            <a:off x="519112" y="1141413"/>
            <a:ext cx="11149013" cy="1223412"/>
          </a:xfrm>
        </p:spPr>
        <p:txBody>
          <a:bodyPr/>
          <a:lstStyle/>
          <a:p>
            <a:r>
              <a:rPr lang="en-US" dirty="0" smtClean="0">
                <a:solidFill>
                  <a:schemeClr val="accent2">
                    <a:alpha val="99000"/>
                  </a:schemeClr>
                </a:solidFill>
              </a:rPr>
              <a:t>Find something using a selector</a:t>
            </a:r>
          </a:p>
          <a:p>
            <a:r>
              <a:rPr lang="en-US" dirty="0" smtClean="0"/>
              <a:t>Do something to what’s been selected</a:t>
            </a:r>
            <a:endParaRPr lang="en-US" dirty="0"/>
          </a:p>
        </p:txBody>
      </p:sp>
      <p:sp>
        <p:nvSpPr>
          <p:cNvPr id="5" name="Rectangle 4"/>
          <p:cNvSpPr/>
          <p:nvPr/>
        </p:nvSpPr>
        <p:spPr bwMode="auto">
          <a:xfrm>
            <a:off x="6985427" y="3580899"/>
            <a:ext cx="4690636" cy="3032626"/>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a:solidFill>
                  <a:schemeClr val="bg1">
                    <a:alpha val="99000"/>
                  </a:schemeClr>
                </a:solidFill>
                <a:latin typeface="Consolas" pitchFamily="49" charset="0"/>
                <a:cs typeface="Consolas" pitchFamily="49" charset="0"/>
              </a:rPr>
              <a:t>&lt;script&gt;</a:t>
            </a:r>
          </a:p>
          <a:p>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    $(‘div’).hide();</a:t>
            </a:r>
          </a:p>
          <a:p>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&lt;/script&gt;</a:t>
            </a:r>
          </a:p>
          <a:p>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&lt;div&gt;This will be hidden&lt;/div&gt;</a:t>
            </a:r>
          </a:p>
          <a:p>
            <a:r>
              <a:rPr lang="en-US" sz="2000" dirty="0">
                <a:solidFill>
                  <a:schemeClr val="bg1">
                    <a:alpha val="99000"/>
                  </a:schemeClr>
                </a:solidFill>
                <a:latin typeface="Consolas" pitchFamily="49" charset="0"/>
                <a:cs typeface="Consolas" pitchFamily="49" charset="0"/>
              </a:rPr>
              <a:t>&lt;div&gt;So will this&lt;/div&gt;</a:t>
            </a:r>
          </a:p>
          <a:p>
            <a:r>
              <a:rPr lang="en-US" sz="2000" dirty="0">
                <a:solidFill>
                  <a:schemeClr val="bg1">
                    <a:alpha val="99000"/>
                  </a:schemeClr>
                </a:solidFill>
                <a:latin typeface="Consolas" pitchFamily="49" charset="0"/>
                <a:cs typeface="Consolas" pitchFamily="49" charset="0"/>
              </a:rPr>
              <a:t>&lt;div&gt;Even this&lt;/div&gt;</a:t>
            </a:r>
          </a:p>
        </p:txBody>
      </p:sp>
    </p:spTree>
    <p:extLst>
      <p:ext uri="{BB962C8B-B14F-4D97-AF65-F5344CB8AC3E}">
        <p14:creationId xmlns:p14="http://schemas.microsoft.com/office/powerpoint/2010/main" val="3526275863"/>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Functional Syntax</a:t>
            </a:r>
            <a:endParaRPr lang="en-US" dirty="0"/>
          </a:p>
        </p:txBody>
      </p:sp>
      <p:sp>
        <p:nvSpPr>
          <p:cNvPr id="18" name="Text Placeholder 17"/>
          <p:cNvSpPr>
            <a:spLocks noGrp="1"/>
          </p:cNvSpPr>
          <p:nvPr>
            <p:ph type="body" sz="quarter" idx="10"/>
          </p:nvPr>
        </p:nvSpPr>
        <p:spPr>
          <a:xfrm>
            <a:off x="519112" y="1141413"/>
            <a:ext cx="11149013" cy="1107996"/>
          </a:xfrm>
        </p:spPr>
        <p:txBody>
          <a:bodyPr/>
          <a:lstStyle/>
          <a:p>
            <a:r>
              <a:rPr lang="en-US" dirty="0" smtClean="0">
                <a:solidFill>
                  <a:schemeClr val="accent2">
                    <a:alpha val="99000"/>
                  </a:schemeClr>
                </a:solidFill>
              </a:rPr>
              <a:t>Introduces functional handling </a:t>
            </a:r>
            <a:br>
              <a:rPr lang="en-US" dirty="0" smtClean="0">
                <a:solidFill>
                  <a:schemeClr val="accent2">
                    <a:alpha val="99000"/>
                  </a:schemeClr>
                </a:solidFill>
              </a:rPr>
            </a:br>
            <a:r>
              <a:rPr lang="en-US" dirty="0" smtClean="0">
                <a:solidFill>
                  <a:schemeClr val="accent2">
                    <a:alpha val="99000"/>
                  </a:schemeClr>
                </a:solidFill>
              </a:rPr>
              <a:t>of browser or DOM events</a:t>
            </a:r>
            <a:endParaRPr lang="en-US" dirty="0">
              <a:solidFill>
                <a:schemeClr val="accent2">
                  <a:alpha val="99000"/>
                </a:schemeClr>
              </a:solidFill>
            </a:endParaRPr>
          </a:p>
        </p:txBody>
      </p:sp>
      <p:sp>
        <p:nvSpPr>
          <p:cNvPr id="5" name="Rectangle 4"/>
          <p:cNvSpPr/>
          <p:nvPr/>
        </p:nvSpPr>
        <p:spPr bwMode="auto">
          <a:xfrm>
            <a:off x="3175033" y="2530624"/>
            <a:ext cx="8493092" cy="4082901"/>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a:solidFill>
                  <a:schemeClr val="bg1">
                    <a:alpha val="99000"/>
                  </a:schemeClr>
                </a:solidFill>
                <a:latin typeface="Consolas" pitchFamily="49" charset="0"/>
                <a:cs typeface="Consolas" pitchFamily="49" charset="0"/>
              </a:rPr>
              <a:t>&lt;script&gt;</a:t>
            </a:r>
          </a:p>
          <a:p>
            <a:r>
              <a:rPr lang="en-US" sz="2000" dirty="0" smtClean="0">
                <a:solidFill>
                  <a:schemeClr val="bg1">
                    <a:alpha val="99000"/>
                  </a:schemeClr>
                </a:solidFill>
                <a:latin typeface="Consolas" pitchFamily="49" charset="0"/>
                <a:cs typeface="Consolas" pitchFamily="49" charset="0"/>
              </a:rPr>
              <a:t>$(function</a:t>
            </a:r>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    $('.submitButton').</a:t>
            </a:r>
            <a:r>
              <a:rPr lang="en-US" sz="2000" dirty="0" smtClean="0">
                <a:solidFill>
                  <a:schemeClr val="bg1">
                    <a:alpha val="99000"/>
                  </a:schemeClr>
                </a:solidFill>
                <a:latin typeface="Consolas" pitchFamily="49" charset="0"/>
                <a:cs typeface="Consolas" pitchFamily="49" charset="0"/>
              </a:rPr>
              <a:t>click(function</a:t>
            </a:r>
            <a:r>
              <a:rPr lang="en-US" sz="2000" dirty="0">
                <a:solidFill>
                  <a:schemeClr val="bg1">
                    <a:alpha val="99000"/>
                  </a:schemeClr>
                </a:solidFill>
                <a:latin typeface="Consolas" pitchFamily="49" charset="0"/>
                <a:cs typeface="Consolas" pitchFamily="49" charset="0"/>
              </a:rPr>
              <a:t>(){</a:t>
            </a:r>
          </a:p>
          <a:p>
            <a:r>
              <a:rPr lang="en-US" sz="2000" dirty="0">
                <a:solidFill>
                  <a:schemeClr val="bg1">
                    <a:alpha val="99000"/>
                  </a:schemeClr>
                </a:solidFill>
                <a:latin typeface="Consolas" pitchFamily="49" charset="0"/>
                <a:cs typeface="Consolas" pitchFamily="49" charset="0"/>
              </a:rPr>
              <a:t>        alert('post form');</a:t>
            </a:r>
          </a:p>
          <a:p>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a:t>
            </a:r>
          </a:p>
          <a:p>
            <a:r>
              <a:rPr lang="en-US" sz="2000" dirty="0">
                <a:solidFill>
                  <a:schemeClr val="bg1">
                    <a:alpha val="99000"/>
                  </a:schemeClr>
                </a:solidFill>
                <a:latin typeface="Consolas" pitchFamily="49" charset="0"/>
                <a:cs typeface="Consolas" pitchFamily="49" charset="0"/>
              </a:rPr>
              <a:t>&lt;/script&gt;</a:t>
            </a:r>
          </a:p>
          <a:p>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&lt;input class=“</a:t>
            </a:r>
            <a:r>
              <a:rPr lang="en-US" sz="2000" dirty="0" err="1">
                <a:solidFill>
                  <a:schemeClr val="bg1">
                    <a:alpha val="99000"/>
                  </a:schemeClr>
                </a:solidFill>
                <a:latin typeface="Consolas" pitchFamily="49" charset="0"/>
                <a:cs typeface="Consolas" pitchFamily="49" charset="0"/>
              </a:rPr>
              <a:t>submitButton</a:t>
            </a:r>
            <a:r>
              <a:rPr lang="en-US" sz="2000" dirty="0">
                <a:solidFill>
                  <a:schemeClr val="bg1">
                    <a:alpha val="99000"/>
                  </a:schemeClr>
                </a:solidFill>
                <a:latin typeface="Consolas" pitchFamily="49" charset="0"/>
                <a:cs typeface="Consolas" pitchFamily="49" charset="0"/>
              </a:rPr>
              <a:t>” type=“button” value=“Submit”/&gt;</a:t>
            </a:r>
          </a:p>
          <a:p>
            <a:endParaRPr lang="en-US" sz="2000" dirty="0">
              <a:solidFill>
                <a:schemeClr val="bg1">
                  <a:alpha val="99000"/>
                </a:schemeClr>
              </a:solidFill>
              <a:latin typeface="Consolas" pitchFamily="49" charset="0"/>
              <a:cs typeface="Consolas" pitchFamily="49" charset="0"/>
            </a:endParaRPr>
          </a:p>
          <a:p>
            <a:endParaRPr lang="en-US" sz="2000" dirty="0">
              <a:solidFill>
                <a:schemeClr val="bg1">
                  <a:alpha val="99000"/>
                </a:schemeClr>
              </a:solidFill>
              <a:latin typeface="Consolas" pitchFamily="49" charset="0"/>
              <a:cs typeface="Consolas" pitchFamily="49" charset="0"/>
            </a:endParaRPr>
          </a:p>
          <a:p>
            <a:endParaRPr lang="en-US" sz="2000" dirty="0">
              <a:solidFill>
                <a:schemeClr val="bg1">
                  <a:alpha val="99000"/>
                </a:schemeClr>
              </a:solidFill>
              <a:latin typeface="Consolas" pitchFamily="49" charset="0"/>
              <a:cs typeface="Consolas" pitchFamily="49" charset="0"/>
            </a:endParaRPr>
          </a:p>
        </p:txBody>
      </p:sp>
    </p:spTree>
    <p:extLst>
      <p:ext uri="{BB962C8B-B14F-4D97-AF65-F5344CB8AC3E}">
        <p14:creationId xmlns:p14="http://schemas.microsoft.com/office/powerpoint/2010/main" val="3692720825"/>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DOM Manipulation</a:t>
            </a:r>
            <a:endParaRPr lang="en-US" dirty="0"/>
          </a:p>
        </p:txBody>
      </p:sp>
      <p:sp>
        <p:nvSpPr>
          <p:cNvPr id="18" name="Text Placeholder 17"/>
          <p:cNvSpPr>
            <a:spLocks noGrp="1"/>
          </p:cNvSpPr>
          <p:nvPr>
            <p:ph type="body" sz="quarter" idx="10"/>
          </p:nvPr>
        </p:nvSpPr>
        <p:spPr>
          <a:xfrm>
            <a:off x="519112" y="1141413"/>
            <a:ext cx="11149013" cy="1107996"/>
          </a:xfrm>
        </p:spPr>
        <p:txBody>
          <a:bodyPr/>
          <a:lstStyle/>
          <a:p>
            <a:r>
              <a:rPr lang="en-US" dirty="0" err="1" smtClean="0">
                <a:solidFill>
                  <a:schemeClr val="accent2">
                    <a:alpha val="99000"/>
                  </a:schemeClr>
                </a:solidFill>
              </a:rPr>
              <a:t>jQuery</a:t>
            </a:r>
            <a:r>
              <a:rPr lang="en-US" dirty="0" smtClean="0">
                <a:solidFill>
                  <a:schemeClr val="accent2">
                    <a:alpha val="99000"/>
                  </a:schemeClr>
                </a:solidFill>
              </a:rPr>
              <a:t> can create new elements </a:t>
            </a:r>
            <a:br>
              <a:rPr lang="en-US" dirty="0" smtClean="0">
                <a:solidFill>
                  <a:schemeClr val="accent2">
                    <a:alpha val="99000"/>
                  </a:schemeClr>
                </a:solidFill>
              </a:rPr>
            </a:br>
            <a:r>
              <a:rPr lang="en-US" dirty="0" smtClean="0">
                <a:solidFill>
                  <a:schemeClr val="accent2">
                    <a:alpha val="99000"/>
                  </a:schemeClr>
                </a:solidFill>
              </a:rPr>
              <a:t>or alter existing elements</a:t>
            </a:r>
            <a:endParaRPr lang="en-US" dirty="0">
              <a:solidFill>
                <a:schemeClr val="accent2">
                  <a:alpha val="99000"/>
                </a:schemeClr>
              </a:solidFill>
            </a:endParaRPr>
          </a:p>
        </p:txBody>
      </p:sp>
      <p:sp>
        <p:nvSpPr>
          <p:cNvPr id="5" name="Rectangle 4"/>
          <p:cNvSpPr/>
          <p:nvPr/>
        </p:nvSpPr>
        <p:spPr bwMode="auto">
          <a:xfrm>
            <a:off x="2691057" y="2519991"/>
            <a:ext cx="8977068" cy="4093534"/>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a:solidFill>
                  <a:schemeClr val="bg1">
                    <a:alpha val="99000"/>
                  </a:schemeClr>
                </a:solidFill>
                <a:latin typeface="Consolas" pitchFamily="49" charset="0"/>
                <a:cs typeface="Consolas" pitchFamily="49" charset="0"/>
              </a:rPr>
              <a:t>&lt;script&gt;</a:t>
            </a:r>
          </a:p>
          <a:p>
            <a:r>
              <a:rPr lang="en-US" sz="2000" dirty="0">
                <a:solidFill>
                  <a:schemeClr val="bg1">
                    <a:alpha val="99000"/>
                  </a:schemeClr>
                </a:solidFill>
                <a:latin typeface="Consolas" pitchFamily="49" charset="0"/>
                <a:cs typeface="Consolas" pitchFamily="49" charset="0"/>
              </a:rPr>
              <a:t>$(document).ready(function() {</a:t>
            </a:r>
          </a:p>
          <a:p>
            <a:r>
              <a:rPr lang="en-US" sz="2000" dirty="0">
                <a:solidFill>
                  <a:schemeClr val="bg1">
                    <a:alpha val="99000"/>
                  </a:schemeClr>
                </a:solidFill>
                <a:latin typeface="Consolas" pitchFamily="49" charset="0"/>
                <a:cs typeface="Consolas" pitchFamily="49" charset="0"/>
              </a:rPr>
              <a:t>    $('.</a:t>
            </a:r>
            <a:r>
              <a:rPr lang="en-US" sz="2000" dirty="0" err="1">
                <a:solidFill>
                  <a:schemeClr val="bg1">
                    <a:alpha val="99000"/>
                  </a:schemeClr>
                </a:solidFill>
                <a:latin typeface="Consolas" pitchFamily="49" charset="0"/>
                <a:cs typeface="Consolas" pitchFamily="49" charset="0"/>
              </a:rPr>
              <a:t>submitButton</a:t>
            </a:r>
            <a:r>
              <a:rPr lang="en-US" sz="2000" dirty="0">
                <a:solidFill>
                  <a:schemeClr val="bg1">
                    <a:alpha val="99000"/>
                  </a:schemeClr>
                </a:solidFill>
                <a:latin typeface="Consolas" pitchFamily="49" charset="0"/>
                <a:cs typeface="Consolas" pitchFamily="49" charset="0"/>
              </a:rPr>
              <a:t>').click( function(){</a:t>
            </a:r>
          </a:p>
          <a:p>
            <a:r>
              <a:rPr lang="en-US" sz="2000" dirty="0">
                <a:solidFill>
                  <a:schemeClr val="bg1">
                    <a:alpha val="99000"/>
                  </a:schemeClr>
                </a:solidFill>
                <a:latin typeface="Consolas" pitchFamily="49" charset="0"/>
                <a:cs typeface="Consolas" pitchFamily="49" charset="0"/>
              </a:rPr>
              <a:t>        $('.</a:t>
            </a:r>
            <a:r>
              <a:rPr lang="en-US" sz="2000" dirty="0" err="1">
                <a:solidFill>
                  <a:schemeClr val="bg1">
                    <a:alpha val="99000"/>
                  </a:schemeClr>
                </a:solidFill>
                <a:latin typeface="Consolas" pitchFamily="49" charset="0"/>
                <a:cs typeface="Consolas" pitchFamily="49" charset="0"/>
              </a:rPr>
              <a:t>submitButton</a:t>
            </a:r>
            <a:r>
              <a:rPr lang="en-US" sz="2000" dirty="0">
                <a:solidFill>
                  <a:schemeClr val="bg1">
                    <a:alpha val="99000"/>
                  </a:schemeClr>
                </a:solidFill>
                <a:latin typeface="Consolas" pitchFamily="49" charset="0"/>
                <a:cs typeface="Consolas" pitchFamily="49" charset="0"/>
              </a:rPr>
              <a:t>').</a:t>
            </a:r>
            <a:r>
              <a:rPr lang="en-US" sz="2000" dirty="0" err="1">
                <a:solidFill>
                  <a:schemeClr val="bg1">
                    <a:alpha val="99000"/>
                  </a:schemeClr>
                </a:solidFill>
                <a:latin typeface="Consolas" pitchFamily="49" charset="0"/>
                <a:cs typeface="Consolas" pitchFamily="49" charset="0"/>
              </a:rPr>
              <a:t>css</a:t>
            </a:r>
            <a:r>
              <a:rPr lang="en-US" sz="2000" dirty="0">
                <a:solidFill>
                  <a:schemeClr val="bg1">
                    <a:alpha val="99000"/>
                  </a:schemeClr>
                </a:solidFill>
                <a:latin typeface="Consolas" pitchFamily="49" charset="0"/>
                <a:cs typeface="Consolas" pitchFamily="49" charset="0"/>
              </a:rPr>
              <a:t>('color', '#ff0000');</a:t>
            </a:r>
          </a:p>
          <a:p>
            <a:r>
              <a:rPr lang="en-US" sz="2000" dirty="0">
                <a:solidFill>
                  <a:schemeClr val="bg1">
                    <a:alpha val="99000"/>
                  </a:schemeClr>
                </a:solidFill>
                <a:latin typeface="Consolas" pitchFamily="49" charset="0"/>
                <a:cs typeface="Consolas" pitchFamily="49" charset="0"/>
              </a:rPr>
              <a:t>        $('#container').append('&lt;span&gt;Clicked!&lt;/span&gt;');</a:t>
            </a:r>
          </a:p>
          <a:p>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&lt;/script&gt;</a:t>
            </a:r>
          </a:p>
          <a:p>
            <a:endParaRPr lang="en-US" sz="2000" dirty="0">
              <a:solidFill>
                <a:schemeClr val="bg1">
                  <a:alpha val="99000"/>
                </a:schemeClr>
              </a:solidFill>
              <a:latin typeface="Consolas" pitchFamily="49" charset="0"/>
              <a:cs typeface="Consolas" pitchFamily="49" charset="0"/>
            </a:endParaRPr>
          </a:p>
          <a:p>
            <a:r>
              <a:rPr lang="en-US" sz="2000" dirty="0">
                <a:solidFill>
                  <a:schemeClr val="bg1">
                    <a:alpha val="99000"/>
                  </a:schemeClr>
                </a:solidFill>
                <a:latin typeface="Consolas" pitchFamily="49" charset="0"/>
                <a:cs typeface="Consolas" pitchFamily="49" charset="0"/>
              </a:rPr>
              <a:t>&lt;div id="container"&gt;</a:t>
            </a:r>
          </a:p>
          <a:p>
            <a:r>
              <a:rPr lang="en-US" sz="2000" dirty="0">
                <a:solidFill>
                  <a:schemeClr val="bg1">
                    <a:alpha val="99000"/>
                  </a:schemeClr>
                </a:solidFill>
                <a:latin typeface="Consolas" pitchFamily="49" charset="0"/>
                <a:cs typeface="Consolas" pitchFamily="49" charset="0"/>
              </a:rPr>
              <a:t>    &lt;input class="</a:t>
            </a:r>
            <a:r>
              <a:rPr lang="en-US" sz="2000" dirty="0" err="1">
                <a:solidFill>
                  <a:schemeClr val="bg1">
                    <a:alpha val="99000"/>
                  </a:schemeClr>
                </a:solidFill>
                <a:latin typeface="Consolas" pitchFamily="49" charset="0"/>
                <a:cs typeface="Consolas" pitchFamily="49" charset="0"/>
              </a:rPr>
              <a:t>submitButton</a:t>
            </a:r>
            <a:r>
              <a:rPr lang="en-US" sz="2000" dirty="0">
                <a:solidFill>
                  <a:schemeClr val="bg1">
                    <a:alpha val="99000"/>
                  </a:schemeClr>
                </a:solidFill>
                <a:latin typeface="Consolas" pitchFamily="49" charset="0"/>
                <a:cs typeface="Consolas" pitchFamily="49" charset="0"/>
              </a:rPr>
              <a:t>" type="button" value="Submit"/&gt;</a:t>
            </a:r>
          </a:p>
          <a:p>
            <a:r>
              <a:rPr lang="en-US" sz="2000" dirty="0">
                <a:solidFill>
                  <a:schemeClr val="bg1">
                    <a:alpha val="99000"/>
                  </a:schemeClr>
                </a:solidFill>
                <a:latin typeface="Consolas" pitchFamily="49" charset="0"/>
                <a:cs typeface="Consolas" pitchFamily="49" charset="0"/>
              </a:rPr>
              <a:t>&lt;/div&gt;</a:t>
            </a:r>
          </a:p>
        </p:txBody>
      </p:sp>
    </p:spTree>
    <p:extLst>
      <p:ext uri="{BB962C8B-B14F-4D97-AF65-F5344CB8AC3E}">
        <p14:creationId xmlns:p14="http://schemas.microsoft.com/office/powerpoint/2010/main" val="3715351657"/>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Chaining with </a:t>
            </a:r>
            <a:r>
              <a:rPr lang="en-US" dirty="0" err="1" smtClean="0"/>
              <a:t>jQuery</a:t>
            </a:r>
            <a:endParaRPr lang="en-US" dirty="0"/>
          </a:p>
        </p:txBody>
      </p:sp>
      <p:sp>
        <p:nvSpPr>
          <p:cNvPr id="18" name="Text Placeholder 17"/>
          <p:cNvSpPr>
            <a:spLocks noGrp="1"/>
          </p:cNvSpPr>
          <p:nvPr>
            <p:ph type="body" sz="quarter" idx="10"/>
          </p:nvPr>
        </p:nvSpPr>
        <p:spPr>
          <a:xfrm>
            <a:off x="519112" y="1140831"/>
            <a:ext cx="11149013" cy="1107996"/>
          </a:xfrm>
        </p:spPr>
        <p:txBody>
          <a:bodyPr/>
          <a:lstStyle/>
          <a:p>
            <a:r>
              <a:rPr lang="en-US" dirty="0" smtClean="0">
                <a:solidFill>
                  <a:schemeClr val="accent2">
                    <a:alpha val="99000"/>
                  </a:schemeClr>
                </a:solidFill>
              </a:rPr>
              <a:t>DOM events can be attached to </a:t>
            </a:r>
            <a:br>
              <a:rPr lang="en-US" dirty="0" smtClean="0">
                <a:solidFill>
                  <a:schemeClr val="accent2">
                    <a:alpha val="99000"/>
                  </a:schemeClr>
                </a:solidFill>
              </a:rPr>
            </a:br>
            <a:r>
              <a:rPr lang="en-US" dirty="0" smtClean="0">
                <a:solidFill>
                  <a:schemeClr val="accent2">
                    <a:alpha val="99000"/>
                  </a:schemeClr>
                </a:solidFill>
              </a:rPr>
              <a:t>elements as they are added to the DOM</a:t>
            </a:r>
            <a:endParaRPr lang="en-US" dirty="0">
              <a:solidFill>
                <a:schemeClr val="accent2">
                  <a:alpha val="99000"/>
                </a:schemeClr>
              </a:solidFill>
            </a:endParaRPr>
          </a:p>
        </p:txBody>
      </p:sp>
      <p:sp>
        <p:nvSpPr>
          <p:cNvPr id="5" name="Rectangle 4"/>
          <p:cNvSpPr/>
          <p:nvPr/>
        </p:nvSpPr>
        <p:spPr bwMode="auto">
          <a:xfrm>
            <a:off x="2317687" y="2510938"/>
            <a:ext cx="9358376" cy="4093534"/>
          </a:xfrm>
          <a:prstGeom prst="rect">
            <a:avLst/>
          </a:prstGeom>
          <a:solidFill>
            <a:schemeClr val="accent6"/>
          </a:solidFill>
          <a:ln>
            <a:noFill/>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36" tIns="45718" rIns="91436" bIns="45718" numCol="1" rtlCol="0" anchor="ctr" anchorCtr="0" compatLnSpc="1">
            <a:prstTxWarp prst="textNoShape">
              <a:avLst/>
            </a:prstTxWarp>
          </a:bodyPr>
          <a:lstStyle/>
          <a:p>
            <a:r>
              <a:rPr lang="en-US" sz="2000" dirty="0">
                <a:solidFill>
                  <a:schemeClr val="bg1">
                    <a:alpha val="99000"/>
                  </a:schemeClr>
                </a:solidFill>
                <a:latin typeface="Consolas" pitchFamily="49" charset="0"/>
                <a:cs typeface="Consolas" pitchFamily="49" charset="0"/>
              </a:rPr>
              <a:t>&lt;script&gt;</a:t>
            </a:r>
          </a:p>
          <a:p>
            <a:r>
              <a:rPr lang="en-US" sz="2000" dirty="0">
                <a:solidFill>
                  <a:schemeClr val="bg1">
                    <a:alpha val="99000"/>
                  </a:schemeClr>
                </a:solidFill>
                <a:latin typeface="Consolas" pitchFamily="49" charset="0"/>
                <a:cs typeface="Consolas" pitchFamily="49" charset="0"/>
              </a:rPr>
              <a:t>$(document).ready(function() {</a:t>
            </a:r>
          </a:p>
          <a:p>
            <a:r>
              <a:rPr lang="en-US" sz="2000" dirty="0">
                <a:solidFill>
                  <a:schemeClr val="bg1">
                    <a:alpha val="99000"/>
                  </a:schemeClr>
                </a:solidFill>
                <a:latin typeface="Consolas" pitchFamily="49" charset="0"/>
                <a:cs typeface="Consolas" pitchFamily="49" charset="0"/>
              </a:rPr>
              <a:t>    $('.</a:t>
            </a:r>
            <a:r>
              <a:rPr lang="en-US" sz="2000" dirty="0" err="1">
                <a:solidFill>
                  <a:schemeClr val="bg1">
                    <a:alpha val="99000"/>
                  </a:schemeClr>
                </a:solidFill>
                <a:latin typeface="Consolas" pitchFamily="49" charset="0"/>
                <a:cs typeface="Consolas" pitchFamily="49" charset="0"/>
              </a:rPr>
              <a:t>submitButton</a:t>
            </a:r>
            <a:r>
              <a:rPr lang="en-US" sz="2000" dirty="0">
                <a:solidFill>
                  <a:schemeClr val="bg1">
                    <a:alpha val="99000"/>
                  </a:schemeClr>
                </a:solidFill>
                <a:latin typeface="Consolas" pitchFamily="49" charset="0"/>
                <a:cs typeface="Consolas" pitchFamily="49" charset="0"/>
              </a:rPr>
              <a:t>').click( function(){</a:t>
            </a:r>
          </a:p>
          <a:p>
            <a:r>
              <a:rPr lang="en-US" sz="2000" dirty="0">
                <a:solidFill>
                  <a:schemeClr val="bg1">
                    <a:alpha val="99000"/>
                  </a:schemeClr>
                </a:solidFill>
                <a:latin typeface="Consolas" pitchFamily="49" charset="0"/>
                <a:cs typeface="Consolas" pitchFamily="49" charset="0"/>
              </a:rPr>
              <a:t>        $('.</a:t>
            </a:r>
            <a:r>
              <a:rPr lang="en-US" sz="2000" dirty="0" err="1">
                <a:solidFill>
                  <a:schemeClr val="bg1">
                    <a:alpha val="99000"/>
                  </a:schemeClr>
                </a:solidFill>
                <a:latin typeface="Consolas" pitchFamily="49" charset="0"/>
                <a:cs typeface="Consolas" pitchFamily="49" charset="0"/>
              </a:rPr>
              <a:t>submitButton</a:t>
            </a:r>
            <a:r>
              <a:rPr lang="en-US" sz="2000" dirty="0">
                <a:solidFill>
                  <a:schemeClr val="bg1">
                    <a:alpha val="99000"/>
                  </a:schemeClr>
                </a:solidFill>
                <a:latin typeface="Consolas" pitchFamily="49" charset="0"/>
                <a:cs typeface="Consolas" pitchFamily="49" charset="0"/>
              </a:rPr>
              <a:t>').</a:t>
            </a:r>
            <a:r>
              <a:rPr lang="en-US" sz="2000" dirty="0" err="1">
                <a:solidFill>
                  <a:schemeClr val="bg1">
                    <a:alpha val="99000"/>
                  </a:schemeClr>
                </a:solidFill>
                <a:latin typeface="Consolas" pitchFamily="49" charset="0"/>
                <a:cs typeface="Consolas" pitchFamily="49" charset="0"/>
              </a:rPr>
              <a:t>css</a:t>
            </a:r>
            <a:r>
              <a:rPr lang="en-US" sz="2000" dirty="0">
                <a:solidFill>
                  <a:schemeClr val="bg1">
                    <a:alpha val="99000"/>
                  </a:schemeClr>
                </a:solidFill>
                <a:latin typeface="Consolas" pitchFamily="49" charset="0"/>
                <a:cs typeface="Consolas" pitchFamily="49" charset="0"/>
              </a:rPr>
              <a:t>('color', '#ff0000');</a:t>
            </a:r>
          </a:p>
          <a:p>
            <a:r>
              <a:rPr lang="en-US" sz="2000" dirty="0">
                <a:solidFill>
                  <a:schemeClr val="bg1">
                    <a:alpha val="99000"/>
                  </a:schemeClr>
                </a:solidFill>
                <a:latin typeface="Consolas" pitchFamily="49" charset="0"/>
                <a:cs typeface="Consolas" pitchFamily="49" charset="0"/>
              </a:rPr>
              <a:t>        $('#container')</a:t>
            </a:r>
          </a:p>
          <a:p>
            <a:r>
              <a:rPr lang="en-US" sz="2000" dirty="0">
                <a:solidFill>
                  <a:schemeClr val="bg1">
                    <a:alpha val="99000"/>
                  </a:schemeClr>
                </a:solidFill>
                <a:latin typeface="Consolas" pitchFamily="49" charset="0"/>
                <a:cs typeface="Consolas" pitchFamily="49" charset="0"/>
              </a:rPr>
              <a:t>            .append($('&lt;span&gt;Clicked!&lt;/span&gt;')</a:t>
            </a:r>
          </a:p>
          <a:p>
            <a:r>
              <a:rPr lang="en-US" sz="2000" dirty="0">
                <a:solidFill>
                  <a:schemeClr val="bg1">
                    <a:alpha val="99000"/>
                  </a:schemeClr>
                </a:solidFill>
                <a:latin typeface="Consolas" pitchFamily="49" charset="0"/>
                <a:cs typeface="Consolas" pitchFamily="49" charset="0"/>
              </a:rPr>
              <a:t>                .click(function(){</a:t>
            </a:r>
          </a:p>
          <a:p>
            <a:r>
              <a:rPr lang="en-US" sz="2000" dirty="0">
                <a:solidFill>
                  <a:schemeClr val="bg1">
                    <a:alpha val="99000"/>
                  </a:schemeClr>
                </a:solidFill>
                <a:latin typeface="Consolas" pitchFamily="49" charset="0"/>
                <a:cs typeface="Consolas" pitchFamily="49" charset="0"/>
              </a:rPr>
              <a:t>                    alert('foo');</a:t>
            </a:r>
          </a:p>
          <a:p>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		</a:t>
            </a:r>
          </a:p>
          <a:p>
            <a:r>
              <a:rPr lang="en-US" sz="2000" dirty="0">
                <a:solidFill>
                  <a:schemeClr val="bg1">
                    <a:alpha val="99000"/>
                  </a:schemeClr>
                </a:solidFill>
                <a:latin typeface="Consolas" pitchFamily="49" charset="0"/>
                <a:cs typeface="Consolas" pitchFamily="49" charset="0"/>
              </a:rPr>
              <a:t>&lt;/script&gt;</a:t>
            </a:r>
          </a:p>
        </p:txBody>
      </p:sp>
    </p:spTree>
    <p:extLst>
      <p:ext uri="{BB962C8B-B14F-4D97-AF65-F5344CB8AC3E}">
        <p14:creationId xmlns:p14="http://schemas.microsoft.com/office/powerpoint/2010/main" val="1364738957"/>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65855937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4803"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ctrTitle"/>
            <p:custDataLst>
              <p:tags r:id="rId3"/>
            </p:custDataLst>
          </p:nvPr>
        </p:nvSpPr>
        <p:spPr/>
        <p:txBody>
          <a:bodyPr/>
          <a:lstStyle/>
          <a:p>
            <a:r>
              <a:rPr lang="en-US" dirty="0" err="1" smtClean="0"/>
              <a:t>jQuery</a:t>
            </a:r>
            <a:r>
              <a:rPr lang="en-US" dirty="0" smtClean="0"/>
              <a:t> Fundamentals</a:t>
            </a:r>
            <a:endParaRPr lang="en-US" dirty="0"/>
          </a:p>
        </p:txBody>
      </p:sp>
      <p:sp>
        <p:nvSpPr>
          <p:cNvPr id="5" name="Subtitle 4"/>
          <p:cNvSpPr>
            <a:spLocks noGrp="1"/>
          </p:cNvSpPr>
          <p:nvPr>
            <p:ph type="subTitle" idx="1"/>
          </p:nvPr>
        </p:nvSpPr>
        <p:spPr/>
        <p:txBody>
          <a:bodyPr/>
          <a:lstStyle/>
          <a:p>
            <a:endParaRPr lang="en-US"/>
          </a:p>
        </p:txBody>
      </p:sp>
      <p:sp>
        <p:nvSpPr>
          <p:cNvPr id="6" name="Text Placeholder 5"/>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4059692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defTabSz="1088299">
              <a:defRPr/>
            </a:pPr>
            <a:r>
              <a:rPr lang="en-US" smtClean="0"/>
              <a:t>jQuery Fundamentals</a:t>
            </a:r>
          </a:p>
        </p:txBody>
      </p:sp>
      <p:sp>
        <p:nvSpPr>
          <p:cNvPr id="13314" name="Rectangle 1"/>
          <p:cNvSpPr>
            <a:spLocks noGrp="1" noChangeArrowheads="1"/>
          </p:cNvSpPr>
          <p:nvPr>
            <p:ph type="body" sz="quarter" idx="10"/>
          </p:nvPr>
        </p:nvSpPr>
        <p:spPr>
          <a:xfrm>
            <a:off x="519114" y="1695450"/>
            <a:ext cx="11149012" cy="1144929"/>
          </a:xfrm>
        </p:spPr>
        <p:txBody>
          <a:bodyPr/>
          <a:lstStyle/>
          <a:p>
            <a:pPr marL="255075" indent="-255075">
              <a:spcBef>
                <a:spcPct val="0"/>
              </a:spcBef>
            </a:pPr>
            <a:r>
              <a:rPr lang="en-US" b="1" dirty="0" smtClean="0">
                <a:solidFill>
                  <a:schemeClr val="accent2"/>
                </a:solidFill>
              </a:rPr>
              <a:t>Find</a:t>
            </a:r>
            <a:r>
              <a:rPr lang="en-US" dirty="0" smtClean="0"/>
              <a:t> Something</a:t>
            </a:r>
          </a:p>
          <a:p>
            <a:pPr marL="255075" indent="-255075"/>
            <a:r>
              <a:rPr lang="en-US" b="1" dirty="0" smtClean="0">
                <a:solidFill>
                  <a:schemeClr val="accent2"/>
                </a:solidFill>
              </a:rPr>
              <a:t>Do</a:t>
            </a:r>
            <a:r>
              <a:rPr lang="en-US" dirty="0" smtClean="0"/>
              <a:t> Something</a:t>
            </a:r>
          </a:p>
          <a:p>
            <a:pPr marL="255075" indent="-255075">
              <a:buNone/>
            </a:pPr>
            <a:endParaRPr lang="en-US" dirty="0" smtClean="0"/>
          </a:p>
        </p:txBody>
      </p:sp>
      <p:sp>
        <p:nvSpPr>
          <p:cNvPr id="2" name="Rectangle 1"/>
          <p:cNvSpPr/>
          <p:nvPr/>
        </p:nvSpPr>
        <p:spPr>
          <a:xfrm>
            <a:off x="519114" y="2627295"/>
            <a:ext cx="4754263" cy="1237262"/>
          </a:xfrm>
          <a:prstGeom prst="rect">
            <a:avLst/>
          </a:prstGeom>
          <a:solidFill>
            <a:schemeClr val="accent6"/>
          </a:solidFill>
        </p:spPr>
        <p:txBody>
          <a:bodyPr wrap="square">
            <a:spAutoFit/>
          </a:bodyPr>
          <a:lstStyle/>
          <a:p>
            <a:pPr marL="255075" lvl="0" indent="-255075" defTabSz="914363">
              <a:lnSpc>
                <a:spcPct val="90000"/>
              </a:lnSpc>
              <a:spcBef>
                <a:spcPct val="20000"/>
              </a:spcBef>
            </a:pPr>
            <a:r>
              <a:rPr lang="en-US" dirty="0">
                <a:solidFill>
                  <a:schemeClr val="bg1"/>
                </a:solidFill>
                <a:latin typeface="Consolas" pitchFamily="49" charset="0"/>
                <a:cs typeface="Consolas" pitchFamily="49" charset="0"/>
              </a:rPr>
              <a:t>$(“#something”).hide();</a:t>
            </a:r>
          </a:p>
          <a:p>
            <a:pPr marL="255075" lvl="0" indent="-255075" defTabSz="914363">
              <a:lnSpc>
                <a:spcPct val="90000"/>
              </a:lnSpc>
              <a:spcBef>
                <a:spcPct val="20000"/>
              </a:spcBef>
            </a:pPr>
            <a:endParaRPr lang="en-US" dirty="0">
              <a:solidFill>
                <a:schemeClr val="bg1"/>
              </a:solidFill>
              <a:latin typeface="Consolas" pitchFamily="49" charset="0"/>
              <a:cs typeface="Consolas" pitchFamily="49" charset="0"/>
            </a:endParaRPr>
          </a:p>
          <a:p>
            <a:pPr marL="255075" lvl="0" indent="-255075" defTabSz="914363">
              <a:lnSpc>
                <a:spcPct val="90000"/>
              </a:lnSpc>
              <a:spcBef>
                <a:spcPct val="20000"/>
              </a:spcBef>
            </a:pPr>
            <a:r>
              <a:rPr lang="en-US" dirty="0">
                <a:solidFill>
                  <a:schemeClr val="bg1"/>
                </a:solidFill>
                <a:latin typeface="Consolas" pitchFamily="49" charset="0"/>
                <a:cs typeface="Consolas" pitchFamily="49" charset="0"/>
              </a:rPr>
              <a:t>&lt;div id=“something”&gt;&lt;/div&gt;</a:t>
            </a:r>
          </a:p>
        </p:txBody>
      </p:sp>
    </p:spTree>
    <p:extLst>
      <p:ext uri="{BB962C8B-B14F-4D97-AF65-F5344CB8AC3E}">
        <p14:creationId xmlns:p14="http://schemas.microsoft.com/office/powerpoint/2010/main" val="3829678683"/>
      </p:ext>
    </p:extLst>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defTabSz="1088299">
              <a:defRPr/>
            </a:pPr>
            <a:r>
              <a:rPr lang="en-US" smtClean="0"/>
              <a:t>How to start with jQuery</a:t>
            </a:r>
          </a:p>
        </p:txBody>
      </p:sp>
      <p:sp>
        <p:nvSpPr>
          <p:cNvPr id="14338" name="Rectangle 1"/>
          <p:cNvSpPr>
            <a:spLocks noGrp="1" noChangeArrowheads="1"/>
          </p:cNvSpPr>
          <p:nvPr>
            <p:ph type="body" sz="quarter" idx="10"/>
          </p:nvPr>
        </p:nvSpPr>
        <p:spPr/>
        <p:txBody>
          <a:bodyPr/>
          <a:lstStyle/>
          <a:p>
            <a:pPr marL="407853" indent="-407853"/>
            <a:r>
              <a:rPr lang="en-US" dirty="0" err="1" smtClean="0"/>
              <a:t>jQuery</a:t>
            </a:r>
            <a:r>
              <a:rPr lang="en-US" dirty="0" smtClean="0"/>
              <a:t> selections can contain many elements</a:t>
            </a:r>
          </a:p>
        </p:txBody>
      </p:sp>
      <p:sp>
        <p:nvSpPr>
          <p:cNvPr id="14341" name="TextBox 2"/>
          <p:cNvSpPr txBox="1">
            <a:spLocks noChangeArrowheads="1"/>
          </p:cNvSpPr>
          <p:nvPr/>
        </p:nvSpPr>
        <p:spPr bwMode="auto">
          <a:xfrm>
            <a:off x="517525" y="2633288"/>
            <a:ext cx="5896717" cy="3616700"/>
          </a:xfrm>
          <a:prstGeom prst="rect">
            <a:avLst/>
          </a:prstGeom>
          <a:solidFill>
            <a:schemeClr val="accent6"/>
          </a:solidFill>
          <a:ln>
            <a:noFill/>
          </a:ln>
          <a:extLst/>
        </p:spPr>
        <p:txBody>
          <a:bodyPr wrap="square" lIns="76522" tIns="38261" rIns="76522" bIns="38261">
            <a:spAutoFit/>
          </a:bodyPr>
          <a:lstStyle>
            <a:lvl1pPr eaLnBrk="0" hangingPunct="0">
              <a:defRPr sz="5800">
                <a:solidFill>
                  <a:srgbClr val="000000"/>
                </a:solidFill>
                <a:latin typeface="Gill Sans" charset="0"/>
                <a:ea typeface="ヒラギノ角ゴ ProN W3" charset="0"/>
                <a:cs typeface="ヒラギノ角ゴ ProN W3" charset="0"/>
                <a:sym typeface="Gill Sans" charset="0"/>
              </a:defRPr>
            </a:lvl1pPr>
            <a:lvl2pPr marL="742950" indent="-285750" eaLnBrk="0" hangingPunct="0">
              <a:defRPr sz="5800">
                <a:solidFill>
                  <a:srgbClr val="000000"/>
                </a:solidFill>
                <a:latin typeface="Gill Sans" charset="0"/>
                <a:ea typeface="ヒラギノ角ゴ ProN W3" charset="0"/>
                <a:cs typeface="ヒラギノ角ゴ ProN W3" charset="0"/>
                <a:sym typeface="Gill Sans" charset="0"/>
              </a:defRPr>
            </a:lvl2pPr>
            <a:lvl3pPr marL="1143000" indent="-228600" eaLnBrk="0" hangingPunct="0">
              <a:defRPr sz="5800">
                <a:solidFill>
                  <a:srgbClr val="000000"/>
                </a:solidFill>
                <a:latin typeface="Gill Sans" charset="0"/>
                <a:ea typeface="ヒラギノ角ゴ ProN W3" charset="0"/>
                <a:cs typeface="ヒラギノ角ゴ ProN W3" charset="0"/>
                <a:sym typeface="Gill Sans" charset="0"/>
              </a:defRPr>
            </a:lvl3pPr>
            <a:lvl4pPr marL="1600200" indent="-228600" eaLnBrk="0" hangingPunct="0">
              <a:defRPr sz="5800">
                <a:solidFill>
                  <a:srgbClr val="000000"/>
                </a:solidFill>
                <a:latin typeface="Gill Sans" charset="0"/>
                <a:ea typeface="ヒラギノ角ゴ ProN W3" charset="0"/>
                <a:cs typeface="ヒラギノ角ゴ ProN W3" charset="0"/>
                <a:sym typeface="Gill Sans" charset="0"/>
              </a:defRPr>
            </a:lvl4pPr>
            <a:lvl5pPr marL="2057400" indent="-228600" eaLnBrk="0" hangingPunct="0">
              <a:defRPr sz="5800">
                <a:solidFill>
                  <a:srgbClr val="000000"/>
                </a:solidFill>
                <a:latin typeface="Gill Sans" charset="0"/>
                <a:ea typeface="ヒラギノ角ゴ ProN W3" charset="0"/>
                <a:cs typeface="ヒラギノ角ゴ ProN W3" charset="0"/>
                <a:sym typeface="Gill Sans" charset="0"/>
              </a:defRPr>
            </a:lvl5pPr>
            <a:lvl6pPr marL="2514600" indent="-228600" algn="ctr" eaLnBrk="0" fontAlgn="base" hangingPunct="0">
              <a:spcBef>
                <a:spcPct val="0"/>
              </a:spcBef>
              <a:spcAft>
                <a:spcPct val="0"/>
              </a:spcAft>
              <a:defRPr sz="5800">
                <a:solidFill>
                  <a:srgbClr val="000000"/>
                </a:solidFill>
                <a:latin typeface="Gill Sans" charset="0"/>
                <a:ea typeface="ヒラギノ角ゴ ProN W3" charset="0"/>
                <a:cs typeface="ヒラギノ角ゴ ProN W3" charset="0"/>
                <a:sym typeface="Gill Sans" charset="0"/>
              </a:defRPr>
            </a:lvl6pPr>
            <a:lvl7pPr marL="2971800" indent="-228600" algn="ctr" eaLnBrk="0" fontAlgn="base" hangingPunct="0">
              <a:spcBef>
                <a:spcPct val="0"/>
              </a:spcBef>
              <a:spcAft>
                <a:spcPct val="0"/>
              </a:spcAft>
              <a:defRPr sz="5800">
                <a:solidFill>
                  <a:srgbClr val="000000"/>
                </a:solidFill>
                <a:latin typeface="Gill Sans" charset="0"/>
                <a:ea typeface="ヒラギノ角ゴ ProN W3" charset="0"/>
                <a:cs typeface="ヒラギノ角ゴ ProN W3" charset="0"/>
                <a:sym typeface="Gill Sans" charset="0"/>
              </a:defRPr>
            </a:lvl7pPr>
            <a:lvl8pPr marL="3429000" indent="-228600" algn="ctr" eaLnBrk="0" fontAlgn="base" hangingPunct="0">
              <a:spcBef>
                <a:spcPct val="0"/>
              </a:spcBef>
              <a:spcAft>
                <a:spcPct val="0"/>
              </a:spcAft>
              <a:defRPr sz="5800">
                <a:solidFill>
                  <a:srgbClr val="000000"/>
                </a:solidFill>
                <a:latin typeface="Gill Sans" charset="0"/>
                <a:ea typeface="ヒラギノ角ゴ ProN W3" charset="0"/>
                <a:cs typeface="ヒラギノ角ゴ ProN W3" charset="0"/>
                <a:sym typeface="Gill Sans" charset="0"/>
              </a:defRPr>
            </a:lvl8pPr>
            <a:lvl9pPr marL="3886200" indent="-228600" algn="ctr" eaLnBrk="0" fontAlgn="base" hangingPunct="0">
              <a:spcBef>
                <a:spcPct val="0"/>
              </a:spcBef>
              <a:spcAft>
                <a:spcPct val="0"/>
              </a:spcAft>
              <a:defRPr sz="5800">
                <a:solidFill>
                  <a:srgbClr val="000000"/>
                </a:solidFill>
                <a:latin typeface="Gill Sans" charset="0"/>
                <a:ea typeface="ヒラギノ角ゴ ProN W3" charset="0"/>
                <a:cs typeface="ヒラギノ角ゴ ProN W3" charset="0"/>
                <a:sym typeface="Gill Sans" charset="0"/>
              </a:defRPr>
            </a:lvl9pPr>
          </a:lstStyle>
          <a:p>
            <a:pPr algn="l" eaLnBrk="1" hangingPunct="1"/>
            <a:r>
              <a:rPr lang="en-US" sz="2300" dirty="0">
                <a:solidFill>
                  <a:schemeClr val="bg1"/>
                </a:solidFill>
                <a:latin typeface="Consolas" pitchFamily="49" charset="0"/>
                <a:cs typeface="Consolas" pitchFamily="49" charset="0"/>
              </a:rPr>
              <a:t>&lt;div class=”</a:t>
            </a:r>
            <a:r>
              <a:rPr lang="en-US" sz="2300" dirty="0" err="1">
                <a:solidFill>
                  <a:schemeClr val="bg1"/>
                </a:solidFill>
                <a:latin typeface="Consolas" pitchFamily="49" charset="0"/>
                <a:cs typeface="Consolas" pitchFamily="49" charset="0"/>
              </a:rPr>
              <a:t>myClass</a:t>
            </a:r>
            <a:r>
              <a:rPr lang="en-US" sz="2300" dirty="0">
                <a:solidFill>
                  <a:schemeClr val="bg1"/>
                </a:solidFill>
                <a:latin typeface="Consolas" pitchFamily="49" charset="0"/>
                <a:cs typeface="Consolas" pitchFamily="49" charset="0"/>
              </a:rPr>
              <a:t> foo bar”&gt;&lt;/div&gt;</a:t>
            </a:r>
            <a:br>
              <a:rPr lang="en-US" sz="2300" dirty="0">
                <a:solidFill>
                  <a:schemeClr val="bg1"/>
                </a:solidFill>
                <a:latin typeface="Consolas" pitchFamily="49" charset="0"/>
                <a:cs typeface="Consolas" pitchFamily="49" charset="0"/>
              </a:rPr>
            </a:br>
            <a:r>
              <a:rPr lang="en-US" sz="2300" dirty="0">
                <a:solidFill>
                  <a:schemeClr val="bg1"/>
                </a:solidFill>
                <a:latin typeface="Consolas" pitchFamily="49" charset="0"/>
                <a:cs typeface="Consolas" pitchFamily="49" charset="0"/>
              </a:rPr>
              <a:t>&lt;div class=”</a:t>
            </a:r>
            <a:r>
              <a:rPr lang="en-US" sz="2300" dirty="0" err="1">
                <a:solidFill>
                  <a:schemeClr val="bg1"/>
                </a:solidFill>
                <a:latin typeface="Consolas" pitchFamily="49" charset="0"/>
                <a:cs typeface="Consolas" pitchFamily="49" charset="0"/>
              </a:rPr>
              <a:t>baz</a:t>
            </a:r>
            <a:r>
              <a:rPr lang="en-US" sz="2300" dirty="0">
                <a:solidFill>
                  <a:schemeClr val="bg1"/>
                </a:solidFill>
                <a:latin typeface="Consolas" pitchFamily="49" charset="0"/>
                <a:cs typeface="Consolas" pitchFamily="49" charset="0"/>
              </a:rPr>
              <a:t> </a:t>
            </a:r>
            <a:r>
              <a:rPr lang="en-US" sz="2300" dirty="0" err="1">
                <a:solidFill>
                  <a:schemeClr val="bg1"/>
                </a:solidFill>
                <a:latin typeface="Consolas" pitchFamily="49" charset="0"/>
                <a:cs typeface="Consolas" pitchFamily="49" charset="0"/>
              </a:rPr>
              <a:t>myClass</a:t>
            </a:r>
            <a:r>
              <a:rPr lang="en-US" sz="2300" dirty="0">
                <a:solidFill>
                  <a:schemeClr val="bg1"/>
                </a:solidFill>
                <a:latin typeface="Consolas" pitchFamily="49" charset="0"/>
                <a:cs typeface="Consolas" pitchFamily="49" charset="0"/>
              </a:rPr>
              <a:t>”&gt;&lt;/div&gt;</a:t>
            </a:r>
            <a:br>
              <a:rPr lang="en-US" sz="2300" dirty="0">
                <a:solidFill>
                  <a:schemeClr val="bg1"/>
                </a:solidFill>
                <a:latin typeface="Consolas" pitchFamily="49" charset="0"/>
                <a:cs typeface="Consolas" pitchFamily="49" charset="0"/>
              </a:rPr>
            </a:br>
            <a:r>
              <a:rPr lang="en-US" sz="2300" dirty="0">
                <a:solidFill>
                  <a:schemeClr val="bg1"/>
                </a:solidFill>
                <a:latin typeface="Consolas" pitchFamily="49" charset="0"/>
                <a:cs typeface="Consolas" pitchFamily="49" charset="0"/>
              </a:rPr>
              <a:t>&lt;div class=”bar”&gt;&lt;/div&gt;</a:t>
            </a:r>
          </a:p>
          <a:p>
            <a:pPr algn="l" eaLnBrk="1" hangingPunct="1"/>
            <a:r>
              <a:rPr lang="en-US" sz="2300" dirty="0">
                <a:solidFill>
                  <a:schemeClr val="bg1"/>
                </a:solidFill>
                <a:latin typeface="Consolas" pitchFamily="49" charset="0"/>
                <a:cs typeface="Consolas" pitchFamily="49" charset="0"/>
              </a:rPr>
              <a:t>//...</a:t>
            </a:r>
          </a:p>
          <a:p>
            <a:pPr algn="l" eaLnBrk="1" hangingPunct="1"/>
            <a:r>
              <a:rPr lang="en-US" sz="2300" dirty="0">
                <a:solidFill>
                  <a:schemeClr val="bg1"/>
                </a:solidFill>
                <a:latin typeface="Consolas" pitchFamily="49" charset="0"/>
                <a:cs typeface="Consolas" pitchFamily="49" charset="0"/>
              </a:rPr>
              <a:t>$(‘.</a:t>
            </a:r>
            <a:r>
              <a:rPr lang="en-US" sz="2300" dirty="0" err="1">
                <a:solidFill>
                  <a:schemeClr val="bg1"/>
                </a:solidFill>
                <a:latin typeface="Consolas" pitchFamily="49" charset="0"/>
                <a:cs typeface="Consolas" pitchFamily="49" charset="0"/>
              </a:rPr>
              <a:t>myClass</a:t>
            </a:r>
            <a:r>
              <a:rPr lang="en-US" sz="2300" dirty="0">
                <a:solidFill>
                  <a:schemeClr val="bg1"/>
                </a:solidFill>
                <a:latin typeface="Consolas" pitchFamily="49" charset="0"/>
                <a:cs typeface="Consolas" pitchFamily="49" charset="0"/>
              </a:rPr>
              <a:t>’).hide();</a:t>
            </a:r>
          </a:p>
          <a:p>
            <a:pPr algn="l" eaLnBrk="1" hangingPunct="1"/>
            <a:r>
              <a:rPr lang="en-US" sz="2300" dirty="0">
                <a:solidFill>
                  <a:schemeClr val="bg1"/>
                </a:solidFill>
                <a:latin typeface="Consolas" pitchFamily="49" charset="0"/>
                <a:cs typeface="Consolas" pitchFamily="49" charset="0"/>
              </a:rPr>
              <a:t>//...</a:t>
            </a:r>
          </a:p>
          <a:p>
            <a:pPr algn="l" eaLnBrk="1" hangingPunct="1"/>
            <a:endParaRPr lang="en-US" sz="2300" dirty="0">
              <a:latin typeface="Consolas" pitchFamily="49" charset="0"/>
              <a:cs typeface="Consolas" pitchFamily="49" charset="0"/>
            </a:endParaRPr>
          </a:p>
          <a:p>
            <a:pPr algn="l" eaLnBrk="1" hangingPunct="1"/>
            <a:r>
              <a:rPr lang="en-US" sz="2300" dirty="0">
                <a:solidFill>
                  <a:schemeClr val="accent1"/>
                </a:solidFill>
                <a:latin typeface="Consolas" pitchFamily="49" charset="0"/>
                <a:cs typeface="Consolas" pitchFamily="49" charset="0"/>
              </a:rPr>
              <a:t>&lt;div class=”</a:t>
            </a:r>
            <a:r>
              <a:rPr lang="en-US" sz="2300" dirty="0" err="1">
                <a:solidFill>
                  <a:schemeClr val="accent1"/>
                </a:solidFill>
                <a:latin typeface="Consolas" pitchFamily="49" charset="0"/>
                <a:cs typeface="Consolas" pitchFamily="49" charset="0"/>
              </a:rPr>
              <a:t>myClass</a:t>
            </a:r>
            <a:r>
              <a:rPr lang="en-US" sz="2300" dirty="0">
                <a:solidFill>
                  <a:schemeClr val="accent1"/>
                </a:solidFill>
                <a:latin typeface="Consolas" pitchFamily="49" charset="0"/>
                <a:cs typeface="Consolas" pitchFamily="49" charset="0"/>
              </a:rPr>
              <a:t> foo bar”&gt;&lt;/div&gt;</a:t>
            </a:r>
            <a:br>
              <a:rPr lang="en-US" sz="2300" dirty="0">
                <a:solidFill>
                  <a:schemeClr val="accent1"/>
                </a:solidFill>
                <a:latin typeface="Consolas" pitchFamily="49" charset="0"/>
                <a:cs typeface="Consolas" pitchFamily="49" charset="0"/>
              </a:rPr>
            </a:br>
            <a:r>
              <a:rPr lang="en-US" sz="2300" dirty="0">
                <a:solidFill>
                  <a:schemeClr val="accent1"/>
                </a:solidFill>
                <a:latin typeface="Consolas" pitchFamily="49" charset="0"/>
                <a:cs typeface="Consolas" pitchFamily="49" charset="0"/>
              </a:rPr>
              <a:t>&lt;div class=”</a:t>
            </a:r>
            <a:r>
              <a:rPr lang="en-US" sz="2300" dirty="0" err="1">
                <a:solidFill>
                  <a:schemeClr val="accent1"/>
                </a:solidFill>
                <a:latin typeface="Consolas" pitchFamily="49" charset="0"/>
                <a:cs typeface="Consolas" pitchFamily="49" charset="0"/>
              </a:rPr>
              <a:t>baz</a:t>
            </a:r>
            <a:r>
              <a:rPr lang="en-US" sz="2300" dirty="0">
                <a:solidFill>
                  <a:schemeClr val="accent1"/>
                </a:solidFill>
                <a:latin typeface="Consolas" pitchFamily="49" charset="0"/>
                <a:cs typeface="Consolas" pitchFamily="49" charset="0"/>
              </a:rPr>
              <a:t> </a:t>
            </a:r>
            <a:r>
              <a:rPr lang="en-US" sz="2300" dirty="0" err="1">
                <a:solidFill>
                  <a:schemeClr val="accent1"/>
                </a:solidFill>
                <a:latin typeface="Consolas" pitchFamily="49" charset="0"/>
                <a:cs typeface="Consolas" pitchFamily="49" charset="0"/>
              </a:rPr>
              <a:t>myClass</a:t>
            </a:r>
            <a:r>
              <a:rPr lang="en-US" sz="2300" dirty="0">
                <a:solidFill>
                  <a:schemeClr val="accent1"/>
                </a:solidFill>
                <a:latin typeface="Consolas" pitchFamily="49" charset="0"/>
                <a:cs typeface="Consolas" pitchFamily="49" charset="0"/>
              </a:rPr>
              <a:t>”&gt;&lt;/div&gt;</a:t>
            </a:r>
            <a:r>
              <a:rPr lang="en-US" sz="2300" dirty="0">
                <a:latin typeface="Consolas" pitchFamily="49" charset="0"/>
                <a:cs typeface="Consolas" pitchFamily="49" charset="0"/>
              </a:rPr>
              <a:t/>
            </a:r>
            <a:br>
              <a:rPr lang="en-US" sz="2300" dirty="0">
                <a:latin typeface="Consolas" pitchFamily="49" charset="0"/>
                <a:cs typeface="Consolas" pitchFamily="49" charset="0"/>
              </a:rPr>
            </a:br>
            <a:r>
              <a:rPr lang="en-US" sz="2300" dirty="0">
                <a:solidFill>
                  <a:schemeClr val="bg1"/>
                </a:solidFill>
                <a:latin typeface="Consolas" pitchFamily="49" charset="0"/>
                <a:cs typeface="Consolas" pitchFamily="49" charset="0"/>
              </a:rPr>
              <a:t>&lt;div class=”bar”&gt;&lt;/div</a:t>
            </a:r>
            <a:r>
              <a:rPr lang="en-US" sz="2300" dirty="0" smtClean="0">
                <a:solidFill>
                  <a:schemeClr val="bg1"/>
                </a:solidFill>
                <a:latin typeface="Consolas" pitchFamily="49" charset="0"/>
                <a:cs typeface="Consolas" pitchFamily="49" charset="0"/>
              </a:rPr>
              <a:t>&gt;</a:t>
            </a:r>
            <a:endParaRPr lang="en-US" sz="2300" dirty="0">
              <a:solidFill>
                <a:schemeClr val="bg1"/>
              </a:solidFill>
              <a:latin typeface="Consolas" pitchFamily="49" charset="0"/>
              <a:cs typeface="Consolas" pitchFamily="49" charset="0"/>
            </a:endParaRPr>
          </a:p>
        </p:txBody>
      </p:sp>
    </p:spTree>
    <p:extLst>
      <p:ext uri="{BB962C8B-B14F-4D97-AF65-F5344CB8AC3E}">
        <p14:creationId xmlns:p14="http://schemas.microsoft.com/office/powerpoint/2010/main" val="3040124485"/>
      </p:ext>
    </p:extLst>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5635487" y="1695450"/>
            <a:ext cx="6040576" cy="40891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4013944073"/>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4720"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7" name="Title 6"/>
          <p:cNvSpPr>
            <a:spLocks noGrp="1"/>
          </p:cNvSpPr>
          <p:nvPr>
            <p:ph type="title"/>
          </p:nvPr>
        </p:nvSpPr>
        <p:spPr/>
        <p:txBody>
          <a:bodyPr/>
          <a:lstStyle/>
          <a:p>
            <a:r>
              <a:rPr lang="en-US" dirty="0" smtClean="0"/>
              <a:t>What is HTML5?</a:t>
            </a:r>
            <a:endParaRPr lang="en-US" dirty="0"/>
          </a:p>
        </p:txBody>
      </p:sp>
      <p:sp>
        <p:nvSpPr>
          <p:cNvPr id="5" name="Text Placeholder 4"/>
          <p:cNvSpPr>
            <a:spLocks noGrp="1"/>
          </p:cNvSpPr>
          <p:nvPr>
            <p:ph type="body" sz="quarter" idx="10"/>
          </p:nvPr>
        </p:nvSpPr>
        <p:spPr>
          <a:xfrm>
            <a:off x="519112" y="1695450"/>
            <a:ext cx="5116375" cy="1107996"/>
          </a:xfrm>
        </p:spPr>
        <p:txBody>
          <a:bodyPr/>
          <a:lstStyle/>
          <a:p>
            <a:r>
              <a:rPr lang="en-US" dirty="0" smtClean="0"/>
              <a:t>It isn’t a </a:t>
            </a:r>
            <a:br>
              <a:rPr lang="en-US" dirty="0" smtClean="0"/>
            </a:br>
            <a:r>
              <a:rPr lang="en-US" dirty="0" smtClean="0"/>
              <a:t>marketing message</a:t>
            </a:r>
            <a:endParaRPr lang="en-US" dirty="0"/>
          </a:p>
        </p:txBody>
      </p:sp>
      <p:sp>
        <p:nvSpPr>
          <p:cNvPr id="8" name="Text Placeholder 4"/>
          <p:cNvSpPr txBox="1">
            <a:spLocks/>
          </p:cNvSpPr>
          <p:nvPr/>
        </p:nvSpPr>
        <p:spPr>
          <a:xfrm>
            <a:off x="519112" y="3185567"/>
            <a:ext cx="5116375" cy="1107996"/>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7"/>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7"/>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7"/>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It is the future </a:t>
            </a:r>
            <a:br>
              <a:rPr lang="en-US" dirty="0" smtClean="0"/>
            </a:br>
            <a:r>
              <a:rPr lang="en-US" dirty="0" smtClean="0"/>
              <a:t>of the web</a:t>
            </a:r>
            <a:endParaRPr lang="en-US" dirty="0"/>
          </a:p>
        </p:txBody>
      </p:sp>
      <p:sp>
        <p:nvSpPr>
          <p:cNvPr id="9" name="Text Placeholder 4"/>
          <p:cNvSpPr txBox="1">
            <a:spLocks/>
          </p:cNvSpPr>
          <p:nvPr/>
        </p:nvSpPr>
        <p:spPr>
          <a:xfrm>
            <a:off x="519112" y="4675683"/>
            <a:ext cx="5116375" cy="1107996"/>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7"/>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7"/>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7"/>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A language with support on a variety of devices</a:t>
            </a:r>
            <a:endParaRPr lang="en-US" dirty="0"/>
          </a:p>
        </p:txBody>
      </p:sp>
      <p:sp>
        <p:nvSpPr>
          <p:cNvPr id="11" name="Freeform 11"/>
          <p:cNvSpPr>
            <a:spLocks noEditPoints="1"/>
          </p:cNvSpPr>
          <p:nvPr/>
        </p:nvSpPr>
        <p:spPr bwMode="black">
          <a:xfrm>
            <a:off x="7483339" y="2567879"/>
            <a:ext cx="2344874" cy="2344266"/>
          </a:xfrm>
          <a:custGeom>
            <a:avLst/>
            <a:gdLst>
              <a:gd name="T0" fmla="*/ 213 w 709"/>
              <a:gd name="T1" fmla="*/ 522 h 709"/>
              <a:gd name="T2" fmla="*/ 213 w 709"/>
              <a:gd name="T3" fmla="*/ 709 h 709"/>
              <a:gd name="T4" fmla="*/ 0 w 709"/>
              <a:gd name="T5" fmla="*/ 709 h 709"/>
              <a:gd name="T6" fmla="*/ 0 w 709"/>
              <a:gd name="T7" fmla="*/ 496 h 709"/>
              <a:gd name="T8" fmla="*/ 88 w 709"/>
              <a:gd name="T9" fmla="*/ 496 h 709"/>
              <a:gd name="T10" fmla="*/ 67 w 709"/>
              <a:gd name="T11" fmla="*/ 522 h 709"/>
              <a:gd name="T12" fmla="*/ 213 w 709"/>
              <a:gd name="T13" fmla="*/ 522 h 709"/>
              <a:gd name="T14" fmla="*/ 619 w 709"/>
              <a:gd name="T15" fmla="*/ 496 h 709"/>
              <a:gd name="T16" fmla="*/ 643 w 709"/>
              <a:gd name="T17" fmla="*/ 522 h 709"/>
              <a:gd name="T18" fmla="*/ 496 w 709"/>
              <a:gd name="T19" fmla="*/ 522 h 709"/>
              <a:gd name="T20" fmla="*/ 496 w 709"/>
              <a:gd name="T21" fmla="*/ 709 h 709"/>
              <a:gd name="T22" fmla="*/ 709 w 709"/>
              <a:gd name="T23" fmla="*/ 709 h 709"/>
              <a:gd name="T24" fmla="*/ 709 w 709"/>
              <a:gd name="T25" fmla="*/ 496 h 709"/>
              <a:gd name="T26" fmla="*/ 619 w 709"/>
              <a:gd name="T27" fmla="*/ 496 h 709"/>
              <a:gd name="T28" fmla="*/ 355 w 709"/>
              <a:gd name="T29" fmla="*/ 182 h 709"/>
              <a:gd name="T30" fmla="*/ 381 w 709"/>
              <a:gd name="T31" fmla="*/ 213 h 709"/>
              <a:gd name="T32" fmla="*/ 461 w 709"/>
              <a:gd name="T33" fmla="*/ 213 h 709"/>
              <a:gd name="T34" fmla="*/ 461 w 709"/>
              <a:gd name="T35" fmla="*/ 0 h 709"/>
              <a:gd name="T36" fmla="*/ 248 w 709"/>
              <a:gd name="T37" fmla="*/ 0 h 709"/>
              <a:gd name="T38" fmla="*/ 248 w 709"/>
              <a:gd name="T39" fmla="*/ 213 h 709"/>
              <a:gd name="T40" fmla="*/ 329 w 709"/>
              <a:gd name="T41" fmla="*/ 213 h 709"/>
              <a:gd name="T42" fmla="*/ 355 w 709"/>
              <a:gd name="T43" fmla="*/ 182 h 709"/>
              <a:gd name="T44" fmla="*/ 123 w 709"/>
              <a:gd name="T45" fmla="*/ 248 h 709"/>
              <a:gd name="T46" fmla="*/ 123 w 709"/>
              <a:gd name="T47" fmla="*/ 454 h 709"/>
              <a:gd name="T48" fmla="*/ 298 w 709"/>
              <a:gd name="T49" fmla="*/ 248 h 709"/>
              <a:gd name="T50" fmla="*/ 123 w 709"/>
              <a:gd name="T51" fmla="*/ 248 h 709"/>
              <a:gd name="T52" fmla="*/ 355 w 709"/>
              <a:gd name="T53" fmla="*/ 225 h 709"/>
              <a:gd name="T54" fmla="*/ 128 w 709"/>
              <a:gd name="T55" fmla="*/ 494 h 709"/>
              <a:gd name="T56" fmla="*/ 248 w 709"/>
              <a:gd name="T57" fmla="*/ 494 h 709"/>
              <a:gd name="T58" fmla="*/ 248 w 709"/>
              <a:gd name="T59" fmla="*/ 709 h 709"/>
              <a:gd name="T60" fmla="*/ 461 w 709"/>
              <a:gd name="T61" fmla="*/ 709 h 709"/>
              <a:gd name="T62" fmla="*/ 461 w 709"/>
              <a:gd name="T63" fmla="*/ 494 h 709"/>
              <a:gd name="T64" fmla="*/ 581 w 709"/>
              <a:gd name="T65" fmla="*/ 494 h 709"/>
              <a:gd name="T66" fmla="*/ 355 w 709"/>
              <a:gd name="T67" fmla="*/ 225 h 709"/>
              <a:gd name="T68" fmla="*/ 584 w 709"/>
              <a:gd name="T69" fmla="*/ 248 h 709"/>
              <a:gd name="T70" fmla="*/ 411 w 709"/>
              <a:gd name="T71" fmla="*/ 248 h 709"/>
              <a:gd name="T72" fmla="*/ 584 w 709"/>
              <a:gd name="T73" fmla="*/ 454 h 709"/>
              <a:gd name="T74" fmla="*/ 584 w 709"/>
              <a:gd name="T75" fmla="*/ 248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09" h="709">
                <a:moveTo>
                  <a:pt x="213" y="522"/>
                </a:moveTo>
                <a:lnTo>
                  <a:pt x="213" y="709"/>
                </a:lnTo>
                <a:lnTo>
                  <a:pt x="0" y="709"/>
                </a:lnTo>
                <a:lnTo>
                  <a:pt x="0" y="496"/>
                </a:lnTo>
                <a:lnTo>
                  <a:pt x="88" y="496"/>
                </a:lnTo>
                <a:lnTo>
                  <a:pt x="67" y="522"/>
                </a:lnTo>
                <a:lnTo>
                  <a:pt x="213" y="522"/>
                </a:lnTo>
                <a:close/>
                <a:moveTo>
                  <a:pt x="619" y="496"/>
                </a:moveTo>
                <a:lnTo>
                  <a:pt x="643" y="522"/>
                </a:lnTo>
                <a:lnTo>
                  <a:pt x="496" y="522"/>
                </a:lnTo>
                <a:lnTo>
                  <a:pt x="496" y="709"/>
                </a:lnTo>
                <a:lnTo>
                  <a:pt x="709" y="709"/>
                </a:lnTo>
                <a:lnTo>
                  <a:pt x="709" y="496"/>
                </a:lnTo>
                <a:lnTo>
                  <a:pt x="619" y="496"/>
                </a:lnTo>
                <a:close/>
                <a:moveTo>
                  <a:pt x="355" y="182"/>
                </a:moveTo>
                <a:lnTo>
                  <a:pt x="381" y="213"/>
                </a:lnTo>
                <a:lnTo>
                  <a:pt x="461" y="213"/>
                </a:lnTo>
                <a:lnTo>
                  <a:pt x="461" y="0"/>
                </a:lnTo>
                <a:lnTo>
                  <a:pt x="248" y="0"/>
                </a:lnTo>
                <a:lnTo>
                  <a:pt x="248" y="213"/>
                </a:lnTo>
                <a:lnTo>
                  <a:pt x="329" y="213"/>
                </a:lnTo>
                <a:lnTo>
                  <a:pt x="355" y="182"/>
                </a:lnTo>
                <a:close/>
                <a:moveTo>
                  <a:pt x="123" y="248"/>
                </a:moveTo>
                <a:lnTo>
                  <a:pt x="123" y="454"/>
                </a:lnTo>
                <a:lnTo>
                  <a:pt x="298" y="248"/>
                </a:lnTo>
                <a:lnTo>
                  <a:pt x="123" y="248"/>
                </a:lnTo>
                <a:close/>
                <a:moveTo>
                  <a:pt x="355" y="225"/>
                </a:moveTo>
                <a:lnTo>
                  <a:pt x="128" y="494"/>
                </a:lnTo>
                <a:lnTo>
                  <a:pt x="248" y="494"/>
                </a:lnTo>
                <a:lnTo>
                  <a:pt x="248" y="709"/>
                </a:lnTo>
                <a:lnTo>
                  <a:pt x="461" y="709"/>
                </a:lnTo>
                <a:lnTo>
                  <a:pt x="461" y="494"/>
                </a:lnTo>
                <a:lnTo>
                  <a:pt x="581" y="494"/>
                </a:lnTo>
                <a:lnTo>
                  <a:pt x="355" y="225"/>
                </a:lnTo>
                <a:close/>
                <a:moveTo>
                  <a:pt x="584" y="248"/>
                </a:moveTo>
                <a:lnTo>
                  <a:pt x="411" y="248"/>
                </a:lnTo>
                <a:lnTo>
                  <a:pt x="584" y="454"/>
                </a:lnTo>
                <a:lnTo>
                  <a:pt x="584" y="248"/>
                </a:ln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551004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grpId="0" nodeType="after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 calcmode="lin" valueType="num">
                                      <p:cBhvr additive="base">
                                        <p:cTn id="12" dur="500" fill="hold"/>
                                        <p:tgtEl>
                                          <p:spTgt spid="8">
                                            <p:txEl>
                                              <p:pRg st="0" end="0"/>
                                            </p:txEl>
                                          </p:spTgt>
                                        </p:tgtEl>
                                        <p:attrNameLst>
                                          <p:attrName>ppt_x</p:attrName>
                                        </p:attrNameLst>
                                      </p:cBhvr>
                                      <p:tavLst>
                                        <p:tav tm="0">
                                          <p:val>
                                            <p:strVal val="1+#ppt_w/2"/>
                                          </p:val>
                                        </p:tav>
                                        <p:tav tm="100000">
                                          <p:val>
                                            <p:strVal val="#ppt_x"/>
                                          </p:val>
                                        </p:tav>
                                      </p:tavLst>
                                    </p:anim>
                                    <p:anim calcmode="lin" valueType="num">
                                      <p:cBhvr additive="base">
                                        <p:cTn id="13" dur="500" fill="hold"/>
                                        <p:tgtEl>
                                          <p:spTgt spid="8">
                                            <p:txEl>
                                              <p:pRg st="0" end="0"/>
                                            </p:txEl>
                                          </p:spTgt>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decel="100000" fill="hold" grpId="0" nodeType="after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 calcmode="lin" valueType="num">
                                      <p:cBhvr additive="base">
                                        <p:cTn id="17"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8" dur="500" fill="hold"/>
                                        <p:tgtEl>
                                          <p:spTgt spid="9">
                                            <p:txEl>
                                              <p:pRg st="0" end="0"/>
                                            </p:txEl>
                                          </p:spTgt>
                                        </p:tgtEl>
                                        <p:attrNameLst>
                                          <p:attrName>ppt_y</p:attrName>
                                        </p:attrNameLst>
                                      </p:cBhvr>
                                      <p:tavLst>
                                        <p:tav tm="0">
                                          <p:val>
                                            <p:strVal val="#ppt_y"/>
                                          </p:val>
                                        </p:tav>
                                        <p:tav tm="100000">
                                          <p:val>
                                            <p:strVal val="#ppt_y"/>
                                          </p:val>
                                        </p:tav>
                                      </p:tavLst>
                                    </p:anim>
                                  </p:childTnLst>
                                </p:cTn>
                              </p:par>
                              <p:par>
                                <p:cTn id="19" presetID="2" presetClass="entr" presetSubtype="2" decel="100000" fill="hold" grpId="0" nodeType="withEffect">
                                  <p:stCondLst>
                                    <p:cond delay="25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1+#ppt_w/2"/>
                                          </p:val>
                                        </p:tav>
                                        <p:tav tm="100000">
                                          <p:val>
                                            <p:strVal val="#ppt_x"/>
                                          </p:val>
                                        </p:tav>
                                      </p:tavLst>
                                    </p:anim>
                                    <p:anim calcmode="lin" valueType="num">
                                      <p:cBhvr additive="base">
                                        <p:cTn id="22"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5" grpId="0" build="p"/>
      <p:bldP spid="8" grpId="0" build="p"/>
      <p:bldP spid="9"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Grp="1" noChangeArrowheads="1"/>
          </p:cNvSpPr>
          <p:nvPr>
            <p:ph type="title"/>
          </p:nvPr>
        </p:nvSpPr>
        <p:spPr/>
        <p:txBody>
          <a:bodyPr/>
          <a:lstStyle/>
          <a:p>
            <a:pPr defTabSz="1088299">
              <a:defRPr/>
            </a:pPr>
            <a:r>
              <a:rPr lang="en-US" smtClean="0"/>
              <a:t>DOM Manipulation</a:t>
            </a:r>
          </a:p>
        </p:txBody>
      </p:sp>
      <p:sp>
        <p:nvSpPr>
          <p:cNvPr id="13316" name="Rectangle 2"/>
          <p:cNvSpPr>
            <a:spLocks noGrp="1" noChangeArrowheads="1"/>
          </p:cNvSpPr>
          <p:nvPr>
            <p:ph type="body" sz="quarter" idx="10"/>
          </p:nvPr>
        </p:nvSpPr>
        <p:spPr>
          <a:xfrm>
            <a:off x="517525" y="1695450"/>
            <a:ext cx="11149012" cy="1618905"/>
          </a:xfrm>
        </p:spPr>
        <p:txBody>
          <a:bodyPr rtlCol="0">
            <a:normAutofit/>
          </a:bodyPr>
          <a:lstStyle/>
          <a:p>
            <a:pPr defTabSz="1088299">
              <a:defRPr/>
            </a:pPr>
            <a:r>
              <a:rPr lang="en-US" dirty="0" err="1" smtClean="0">
                <a:latin typeface="+mn-lt"/>
              </a:rPr>
              <a:t>jQuery</a:t>
            </a:r>
            <a:r>
              <a:rPr lang="en-US" dirty="0" smtClean="0">
                <a:latin typeface="+mn-lt"/>
              </a:rPr>
              <a:t> can create new elements</a:t>
            </a:r>
          </a:p>
          <a:p>
            <a:pPr defTabSz="1088299">
              <a:defRPr/>
            </a:pPr>
            <a:endParaRPr lang="en-US" dirty="0">
              <a:latin typeface="+mn-lt"/>
            </a:endParaRPr>
          </a:p>
          <a:p>
            <a:pPr defTabSz="1088299">
              <a:defRPr/>
            </a:pPr>
            <a:r>
              <a:rPr lang="en-US" dirty="0" smtClean="0">
                <a:latin typeface="+mn-lt"/>
              </a:rPr>
              <a:t>Still selecting something (brand new), then doing something.</a:t>
            </a:r>
          </a:p>
        </p:txBody>
      </p:sp>
      <p:sp>
        <p:nvSpPr>
          <p:cNvPr id="15365" name="Rectangle 1"/>
          <p:cNvSpPr>
            <a:spLocks noChangeArrowheads="1"/>
          </p:cNvSpPr>
          <p:nvPr/>
        </p:nvSpPr>
        <p:spPr bwMode="auto">
          <a:xfrm>
            <a:off x="519112" y="3305207"/>
            <a:ext cx="4863772" cy="785155"/>
          </a:xfrm>
          <a:prstGeom prst="rect">
            <a:avLst/>
          </a:prstGeom>
          <a:solidFill>
            <a:schemeClr val="accent6"/>
          </a:solidFill>
          <a:ln>
            <a:noFill/>
          </a:ln>
          <a:extLst/>
        </p:spPr>
        <p:txBody>
          <a:bodyPr wrap="square" lIns="76522" tIns="38261" rIns="76522" bIns="38261">
            <a:spAutoFit/>
          </a:bodyPr>
          <a:lstStyle/>
          <a:p>
            <a:r>
              <a:rPr lang="en-US" sz="2300" dirty="0">
                <a:solidFill>
                  <a:schemeClr val="bg1"/>
                </a:solidFill>
                <a:latin typeface="Consolas" pitchFamily="49" charset="0"/>
                <a:ea typeface="ヒラギノ角ゴ ProN W3" charset="0"/>
                <a:cs typeface="Consolas" pitchFamily="49" charset="0"/>
                <a:sym typeface="Gill Sans" charset="0"/>
              </a:rPr>
              <a:t>$(‘&lt;</a:t>
            </a:r>
            <a:r>
              <a:rPr lang="en-US" sz="2300" dirty="0" err="1">
                <a:solidFill>
                  <a:schemeClr val="bg1"/>
                </a:solidFill>
                <a:latin typeface="Consolas" pitchFamily="49" charset="0"/>
                <a:ea typeface="ヒラギノ角ゴ ProN W3" charset="0"/>
                <a:cs typeface="Consolas" pitchFamily="49" charset="0"/>
                <a:sym typeface="Gill Sans" charset="0"/>
              </a:rPr>
              <a:t>ul</a:t>
            </a:r>
            <a:r>
              <a:rPr lang="en-US" sz="2300" dirty="0">
                <a:solidFill>
                  <a:schemeClr val="bg1"/>
                </a:solidFill>
                <a:latin typeface="Consolas" pitchFamily="49" charset="0"/>
                <a:ea typeface="ヒラギノ角ゴ ProN W3" charset="0"/>
                <a:cs typeface="Consolas" pitchFamily="49" charset="0"/>
                <a:sym typeface="Gill Sans" charset="0"/>
              </a:rPr>
              <a:t>&gt;&lt;li&gt;Hello&lt;/li&gt;&lt;/</a:t>
            </a:r>
            <a:r>
              <a:rPr lang="en-US" sz="2300" dirty="0" err="1">
                <a:solidFill>
                  <a:schemeClr val="bg1"/>
                </a:solidFill>
                <a:latin typeface="Consolas" pitchFamily="49" charset="0"/>
                <a:ea typeface="ヒラギノ角ゴ ProN W3" charset="0"/>
                <a:cs typeface="Consolas" pitchFamily="49" charset="0"/>
                <a:sym typeface="Gill Sans" charset="0"/>
              </a:rPr>
              <a:t>ul</a:t>
            </a:r>
            <a:r>
              <a:rPr lang="en-US" sz="2300" dirty="0">
                <a:solidFill>
                  <a:schemeClr val="bg1"/>
                </a:solidFill>
                <a:latin typeface="Consolas" pitchFamily="49" charset="0"/>
                <a:ea typeface="ヒラギノ角ゴ ProN W3" charset="0"/>
                <a:cs typeface="Consolas" pitchFamily="49" charset="0"/>
                <a:sym typeface="Gill Sans" charset="0"/>
              </a:rPr>
              <a:t>&gt;’)</a:t>
            </a:r>
          </a:p>
          <a:p>
            <a:r>
              <a:rPr lang="en-US" sz="2300" dirty="0">
                <a:solidFill>
                  <a:schemeClr val="bg1"/>
                </a:solidFill>
                <a:latin typeface="Consolas" pitchFamily="49" charset="0"/>
                <a:ea typeface="ヒラギノ角ゴ ProN W3" charset="0"/>
                <a:cs typeface="Consolas" pitchFamily="49" charset="0"/>
                <a:sym typeface="Gill Sans" charset="0"/>
              </a:rPr>
              <a:t>  .</a:t>
            </a:r>
            <a:r>
              <a:rPr lang="en-US" sz="2300" dirty="0" err="1">
                <a:solidFill>
                  <a:schemeClr val="bg1"/>
                </a:solidFill>
                <a:latin typeface="Consolas" pitchFamily="49" charset="0"/>
                <a:ea typeface="ヒラギノ角ゴ ProN W3" charset="0"/>
                <a:cs typeface="Consolas" pitchFamily="49" charset="0"/>
                <a:sym typeface="Gill Sans" charset="0"/>
              </a:rPr>
              <a:t>appendTo</a:t>
            </a:r>
            <a:r>
              <a:rPr lang="en-US" sz="2300" dirty="0">
                <a:solidFill>
                  <a:schemeClr val="bg1"/>
                </a:solidFill>
                <a:latin typeface="Consolas" pitchFamily="49" charset="0"/>
                <a:ea typeface="ヒラギノ角ゴ ProN W3" charset="0"/>
                <a:cs typeface="Consolas" pitchFamily="49" charset="0"/>
                <a:sym typeface="Gill Sans" charset="0"/>
              </a:rPr>
              <a:t>(‘body’);</a:t>
            </a:r>
          </a:p>
        </p:txBody>
      </p:sp>
    </p:spTree>
    <p:extLst>
      <p:ext uri="{BB962C8B-B14F-4D97-AF65-F5344CB8AC3E}">
        <p14:creationId xmlns:p14="http://schemas.microsoft.com/office/powerpoint/2010/main" val="206158303"/>
      </p:ext>
    </p:extLst>
  </p:cSld>
  <p:clrMapOvr>
    <a:masterClrMapping/>
  </p:clrMapOvr>
  <p:transition spd="slow"/>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noGrp="1" noChangeArrowheads="1"/>
          </p:cNvSpPr>
          <p:nvPr>
            <p:ph type="title"/>
          </p:nvPr>
        </p:nvSpPr>
        <p:spPr/>
        <p:txBody>
          <a:bodyPr/>
          <a:lstStyle/>
          <a:p>
            <a:pPr eaLnBrk="1" hangingPunct="1">
              <a:defRPr/>
            </a:pPr>
            <a:r>
              <a:rPr lang="en-US" smtClean="0"/>
              <a:t>Removing Elements</a:t>
            </a:r>
          </a:p>
        </p:txBody>
      </p:sp>
      <p:sp>
        <p:nvSpPr>
          <p:cNvPr id="16388" name="Rectangle 2"/>
          <p:cNvSpPr>
            <a:spLocks noGrp="1" noChangeArrowheads="1"/>
          </p:cNvSpPr>
          <p:nvPr>
            <p:ph type="body" sz="quarter" idx="10"/>
          </p:nvPr>
        </p:nvSpPr>
        <p:spPr>
          <a:xfrm>
            <a:off x="517525" y="1695450"/>
            <a:ext cx="3619046" cy="4530471"/>
          </a:xfrm>
          <a:solidFill>
            <a:schemeClr val="accent6"/>
          </a:solidFill>
        </p:spPr>
        <p:txBody>
          <a:bodyPr/>
          <a:lstStyle/>
          <a:p>
            <a:pPr marL="0" indent="0"/>
            <a:r>
              <a:rPr lang="en-US" sz="2300" dirty="0">
                <a:solidFill>
                  <a:schemeClr val="bg1"/>
                </a:solidFill>
              </a:rPr>
              <a:t>// Before</a:t>
            </a:r>
          </a:p>
          <a:p>
            <a:pPr marL="0" indent="0"/>
            <a:r>
              <a:rPr lang="en-US" sz="2300" dirty="0">
                <a:solidFill>
                  <a:schemeClr val="bg1"/>
                </a:solidFill>
              </a:rPr>
              <a:t>&lt;div&gt;</a:t>
            </a:r>
          </a:p>
          <a:p>
            <a:pPr marL="0" indent="0"/>
            <a:r>
              <a:rPr lang="en-US" sz="2300" dirty="0">
                <a:solidFill>
                  <a:schemeClr val="bg1"/>
                </a:solidFill>
              </a:rPr>
              <a:t>  &lt;p&gt;Red&lt;/p&gt; </a:t>
            </a:r>
          </a:p>
          <a:p>
            <a:pPr marL="0" indent="0"/>
            <a:r>
              <a:rPr lang="en-US" sz="2300" dirty="0">
                <a:solidFill>
                  <a:schemeClr val="bg1"/>
                </a:solidFill>
              </a:rPr>
              <a:t>  &lt;p&gt;Green&lt;/p&gt;</a:t>
            </a:r>
          </a:p>
          <a:p>
            <a:pPr marL="0" indent="0"/>
            <a:r>
              <a:rPr lang="en-US" sz="2300" dirty="0">
                <a:solidFill>
                  <a:schemeClr val="bg1"/>
                </a:solidFill>
              </a:rPr>
              <a:t>&lt;/div&gt;</a:t>
            </a:r>
          </a:p>
          <a:p>
            <a:pPr marL="0" indent="0"/>
            <a:endParaRPr lang="en-US" sz="2300" dirty="0">
              <a:solidFill>
                <a:schemeClr val="bg1"/>
              </a:solidFill>
            </a:endParaRPr>
          </a:p>
          <a:p>
            <a:pPr marL="0" indent="0"/>
            <a:r>
              <a:rPr lang="en-US" sz="2300" dirty="0">
                <a:solidFill>
                  <a:schemeClr val="bg1"/>
                </a:solidFill>
              </a:rPr>
              <a:t>// Removing Elements</a:t>
            </a:r>
            <a:br>
              <a:rPr lang="en-US" sz="2300" dirty="0">
                <a:solidFill>
                  <a:schemeClr val="bg1"/>
                </a:solidFill>
              </a:rPr>
            </a:br>
            <a:r>
              <a:rPr lang="en-US" sz="2300" dirty="0">
                <a:solidFill>
                  <a:schemeClr val="bg1"/>
                </a:solidFill>
              </a:rPr>
              <a:t>$(‘p’).remove();</a:t>
            </a:r>
          </a:p>
          <a:p>
            <a:pPr marL="0" indent="0"/>
            <a:endParaRPr lang="en-US" sz="2300" dirty="0">
              <a:solidFill>
                <a:schemeClr val="bg1"/>
              </a:solidFill>
            </a:endParaRPr>
          </a:p>
          <a:p>
            <a:pPr marL="0" indent="0"/>
            <a:r>
              <a:rPr lang="en-US" sz="2300" dirty="0">
                <a:solidFill>
                  <a:schemeClr val="bg1"/>
                </a:solidFill>
              </a:rPr>
              <a:t>// After</a:t>
            </a:r>
          </a:p>
          <a:p>
            <a:pPr marL="0" indent="0"/>
            <a:r>
              <a:rPr lang="en-US" sz="2300" dirty="0">
                <a:solidFill>
                  <a:schemeClr val="bg1"/>
                </a:solidFill>
              </a:rPr>
              <a:t>&lt;div&gt;</a:t>
            </a:r>
          </a:p>
          <a:p>
            <a:pPr marL="0" indent="0"/>
            <a:r>
              <a:rPr lang="en-US" sz="2300" dirty="0">
                <a:solidFill>
                  <a:schemeClr val="bg1"/>
                </a:solidFill>
              </a:rPr>
              <a:t>&lt;/div&gt;</a:t>
            </a:r>
          </a:p>
        </p:txBody>
      </p:sp>
    </p:spTree>
    <p:extLst>
      <p:ext uri="{BB962C8B-B14F-4D97-AF65-F5344CB8AC3E}">
        <p14:creationId xmlns:p14="http://schemas.microsoft.com/office/powerpoint/2010/main" val="4229439682"/>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p:cNvSpPr>
            <a:spLocks noGrp="1" noChangeArrowheads="1"/>
          </p:cNvSpPr>
          <p:nvPr>
            <p:ph type="title"/>
          </p:nvPr>
        </p:nvSpPr>
        <p:spPr/>
        <p:txBody>
          <a:bodyPr/>
          <a:lstStyle/>
          <a:p>
            <a:pPr eaLnBrk="1" hangingPunct="1">
              <a:defRPr/>
            </a:pPr>
            <a:r>
              <a:rPr lang="en-US" smtClean="0"/>
              <a:t>jQuery Events</a:t>
            </a:r>
          </a:p>
        </p:txBody>
      </p:sp>
      <p:sp>
        <p:nvSpPr>
          <p:cNvPr id="17412" name="Rectangle 2"/>
          <p:cNvSpPr>
            <a:spLocks noGrp="1" noChangeArrowheads="1"/>
          </p:cNvSpPr>
          <p:nvPr>
            <p:ph type="body" sz="quarter" idx="10"/>
          </p:nvPr>
        </p:nvSpPr>
        <p:spPr>
          <a:xfrm>
            <a:off x="519114" y="1695450"/>
            <a:ext cx="6081983" cy="2954655"/>
          </a:xfrm>
          <a:solidFill>
            <a:schemeClr val="accent6"/>
          </a:solidFill>
        </p:spPr>
        <p:txBody>
          <a:bodyPr lIns="91440" tIns="91440" rIns="91440" bIns="91440"/>
          <a:lstStyle/>
          <a:p>
            <a:pPr marL="0" indent="0"/>
            <a:r>
              <a:rPr lang="en-US" dirty="0" smtClean="0">
                <a:solidFill>
                  <a:schemeClr val="bg1"/>
                </a:solidFill>
              </a:rPr>
              <a:t>// Binding an event</a:t>
            </a:r>
          </a:p>
          <a:p>
            <a:pPr marL="0" indent="0"/>
            <a:r>
              <a:rPr lang="en-US" dirty="0" smtClean="0">
                <a:solidFill>
                  <a:schemeClr val="bg1"/>
                </a:solidFill>
              </a:rPr>
              <a:t>function() </a:t>
            </a:r>
            <a:r>
              <a:rPr lang="en-US" dirty="0" err="1" smtClean="0">
                <a:solidFill>
                  <a:schemeClr val="bg1"/>
                </a:solidFill>
              </a:rPr>
              <a:t>myClickHandler</a:t>
            </a:r>
            <a:r>
              <a:rPr lang="en-US" dirty="0" smtClean="0">
                <a:solidFill>
                  <a:schemeClr val="bg1"/>
                </a:solidFill>
              </a:rPr>
              <a:t> {   </a:t>
            </a:r>
          </a:p>
          <a:p>
            <a:pPr marL="0" indent="0"/>
            <a:r>
              <a:rPr lang="en-US" dirty="0" smtClean="0">
                <a:solidFill>
                  <a:schemeClr val="bg1"/>
                </a:solidFill>
              </a:rPr>
              <a:t>  // event handling code</a:t>
            </a:r>
          </a:p>
          <a:p>
            <a:pPr marL="0" indent="0"/>
            <a:r>
              <a:rPr lang="en-US" dirty="0" smtClean="0">
                <a:solidFill>
                  <a:schemeClr val="bg1"/>
                </a:solidFill>
              </a:rPr>
              <a:t>  $(this).</a:t>
            </a:r>
            <a:r>
              <a:rPr lang="en-US" dirty="0" err="1" smtClean="0">
                <a:solidFill>
                  <a:schemeClr val="bg1"/>
                </a:solidFill>
              </a:rPr>
              <a:t>css</a:t>
            </a:r>
            <a:r>
              <a:rPr lang="en-US" dirty="0" smtClean="0">
                <a:solidFill>
                  <a:schemeClr val="bg1"/>
                </a:solidFill>
              </a:rPr>
              <a:t>(‘color’, ‘red’);</a:t>
            </a:r>
          </a:p>
          <a:p>
            <a:pPr marL="0" indent="0"/>
            <a:r>
              <a:rPr lang="en-US" dirty="0" smtClean="0">
                <a:solidFill>
                  <a:schemeClr val="bg1"/>
                </a:solidFill>
              </a:rPr>
              <a:t>};</a:t>
            </a:r>
          </a:p>
          <a:p>
            <a:pPr marL="0" indent="0"/>
            <a:endParaRPr lang="en-US" dirty="0" smtClean="0">
              <a:solidFill>
                <a:schemeClr val="bg1"/>
              </a:solidFill>
            </a:endParaRPr>
          </a:p>
          <a:p>
            <a:pPr marL="0" indent="0"/>
            <a:r>
              <a:rPr lang="en-US" dirty="0" smtClean="0">
                <a:solidFill>
                  <a:schemeClr val="bg1"/>
                </a:solidFill>
              </a:rPr>
              <a:t>$('</a:t>
            </a:r>
            <a:r>
              <a:rPr lang="en-US" dirty="0" err="1" smtClean="0">
                <a:solidFill>
                  <a:schemeClr val="bg1"/>
                </a:solidFill>
              </a:rPr>
              <a:t>a.tab</a:t>
            </a:r>
            <a:r>
              <a:rPr lang="en-US" dirty="0" smtClean="0">
                <a:solidFill>
                  <a:schemeClr val="bg1"/>
                </a:solidFill>
              </a:rPr>
              <a:t>').click(</a:t>
            </a:r>
            <a:r>
              <a:rPr lang="en-US" dirty="0" err="1" smtClean="0">
                <a:solidFill>
                  <a:schemeClr val="bg1"/>
                </a:solidFill>
              </a:rPr>
              <a:t>myClickHandler</a:t>
            </a:r>
            <a:r>
              <a:rPr lang="en-US" dirty="0" smtClean="0">
                <a:solidFill>
                  <a:schemeClr val="bg1"/>
                </a:solidFill>
              </a:rPr>
              <a:t>);</a:t>
            </a:r>
          </a:p>
        </p:txBody>
      </p:sp>
    </p:spTree>
    <p:extLst>
      <p:ext uri="{BB962C8B-B14F-4D97-AF65-F5344CB8AC3E}">
        <p14:creationId xmlns:p14="http://schemas.microsoft.com/office/powerpoint/2010/main" val="1210720060"/>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noGrp="1" noChangeArrowheads="1"/>
          </p:cNvSpPr>
          <p:nvPr>
            <p:ph type="title"/>
          </p:nvPr>
        </p:nvSpPr>
        <p:spPr/>
        <p:txBody>
          <a:bodyPr/>
          <a:lstStyle/>
          <a:p>
            <a:pPr eaLnBrk="1" hangingPunct="1">
              <a:defRPr/>
            </a:pPr>
            <a:r>
              <a:rPr lang="en-US" smtClean="0"/>
              <a:t>jQuery Events</a:t>
            </a:r>
          </a:p>
        </p:txBody>
      </p:sp>
      <p:sp>
        <p:nvSpPr>
          <p:cNvPr id="18436" name="Rectangle 2"/>
          <p:cNvSpPr>
            <a:spLocks noGrp="1" noChangeArrowheads="1"/>
          </p:cNvSpPr>
          <p:nvPr>
            <p:ph type="body" sz="quarter" idx="10"/>
          </p:nvPr>
        </p:nvSpPr>
        <p:spPr>
          <a:xfrm>
            <a:off x="517525" y="1695450"/>
            <a:ext cx="5524635" cy="2142125"/>
          </a:xfrm>
          <a:solidFill>
            <a:schemeClr val="accent6"/>
          </a:solidFill>
        </p:spPr>
        <p:txBody>
          <a:bodyPr lIns="91440" tIns="91440" rIns="91440" bIns="91440"/>
          <a:lstStyle/>
          <a:p>
            <a:pPr marL="0" indent="0"/>
            <a:r>
              <a:rPr lang="en-US" dirty="0" smtClean="0">
                <a:solidFill>
                  <a:schemeClr val="bg1"/>
                </a:solidFill>
              </a:rPr>
              <a:t>// Binding an event</a:t>
            </a:r>
          </a:p>
          <a:p>
            <a:pPr marL="0" indent="0"/>
            <a:r>
              <a:rPr lang="en-US" dirty="0" smtClean="0">
                <a:solidFill>
                  <a:schemeClr val="bg1"/>
                </a:solidFill>
              </a:rPr>
              <a:t>$('</a:t>
            </a:r>
            <a:r>
              <a:rPr lang="en-US" dirty="0" err="1" smtClean="0">
                <a:solidFill>
                  <a:schemeClr val="bg1"/>
                </a:solidFill>
              </a:rPr>
              <a:t>a.tab</a:t>
            </a:r>
            <a:r>
              <a:rPr lang="en-US" dirty="0" smtClean="0">
                <a:solidFill>
                  <a:schemeClr val="bg1"/>
                </a:solidFill>
              </a:rPr>
              <a:t>').click( function() {   </a:t>
            </a:r>
          </a:p>
          <a:p>
            <a:pPr marL="0" indent="0"/>
            <a:r>
              <a:rPr lang="en-US" dirty="0" smtClean="0">
                <a:solidFill>
                  <a:schemeClr val="bg1"/>
                </a:solidFill>
              </a:rPr>
              <a:t>  // event handling code</a:t>
            </a:r>
          </a:p>
          <a:p>
            <a:pPr marL="0" indent="0"/>
            <a:r>
              <a:rPr lang="en-US" dirty="0" smtClean="0">
                <a:solidFill>
                  <a:schemeClr val="bg1"/>
                </a:solidFill>
              </a:rPr>
              <a:t>  $(this).</a:t>
            </a:r>
            <a:r>
              <a:rPr lang="en-US" dirty="0" err="1" smtClean="0">
                <a:solidFill>
                  <a:schemeClr val="bg1"/>
                </a:solidFill>
              </a:rPr>
              <a:t>css</a:t>
            </a:r>
            <a:r>
              <a:rPr lang="en-US" dirty="0" smtClean="0">
                <a:solidFill>
                  <a:schemeClr val="bg1"/>
                </a:solidFill>
              </a:rPr>
              <a:t>(‘color’, ‘red’);</a:t>
            </a:r>
          </a:p>
          <a:p>
            <a:pPr marL="0" indent="0"/>
            <a:r>
              <a:rPr lang="en-US" dirty="0" smtClean="0">
                <a:solidFill>
                  <a:schemeClr val="bg1"/>
                </a:solidFill>
              </a:rPr>
              <a:t>});</a:t>
            </a:r>
          </a:p>
        </p:txBody>
      </p:sp>
    </p:spTree>
    <p:extLst>
      <p:ext uri="{BB962C8B-B14F-4D97-AF65-F5344CB8AC3E}">
        <p14:creationId xmlns:p14="http://schemas.microsoft.com/office/powerpoint/2010/main" val="2549909410"/>
      </p:ext>
    </p:extLst>
  </p:cSld>
  <p:clrMapOvr>
    <a:masterClrMapping/>
  </p:clrMapOvr>
  <p:transition>
    <p:fad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noGrp="1" noChangeArrowheads="1"/>
          </p:cNvSpPr>
          <p:nvPr>
            <p:ph type="title"/>
          </p:nvPr>
        </p:nvSpPr>
        <p:spPr/>
        <p:txBody>
          <a:bodyPr/>
          <a:lstStyle/>
          <a:p>
            <a:pPr eaLnBrk="1" hangingPunct="1">
              <a:defRPr/>
            </a:pPr>
            <a:r>
              <a:rPr lang="en-US" smtClean="0"/>
              <a:t>jQuery &amp; Chaining</a:t>
            </a:r>
          </a:p>
        </p:txBody>
      </p:sp>
      <p:sp>
        <p:nvSpPr>
          <p:cNvPr id="19460" name="Rectangle 2"/>
          <p:cNvSpPr>
            <a:spLocks noGrp="1" noChangeArrowheads="1"/>
          </p:cNvSpPr>
          <p:nvPr>
            <p:ph type="body" sz="quarter" idx="10"/>
          </p:nvPr>
        </p:nvSpPr>
        <p:spPr>
          <a:xfrm>
            <a:off x="519114" y="1695450"/>
            <a:ext cx="5803309" cy="2074414"/>
          </a:xfrm>
          <a:solidFill>
            <a:schemeClr val="accent6"/>
          </a:solidFill>
        </p:spPr>
        <p:txBody>
          <a:bodyPr lIns="91440" tIns="91440" rIns="91440" bIns="91440"/>
          <a:lstStyle/>
          <a:p>
            <a:pPr marL="0" indent="0">
              <a:buNone/>
            </a:pPr>
            <a:r>
              <a:rPr lang="en-US" dirty="0" smtClean="0">
                <a:solidFill>
                  <a:schemeClr val="bg1"/>
                </a:solidFill>
              </a:rPr>
              <a:t>$(‘</a:t>
            </a:r>
            <a:r>
              <a:rPr lang="en-US" dirty="0" err="1" smtClean="0">
                <a:solidFill>
                  <a:schemeClr val="bg1"/>
                </a:solidFill>
              </a:rPr>
              <a:t>tr:odd</a:t>
            </a:r>
            <a:r>
              <a:rPr lang="en-US" dirty="0" smtClean="0">
                <a:solidFill>
                  <a:schemeClr val="bg1"/>
                </a:solidFill>
              </a:rPr>
              <a:t>’)</a:t>
            </a:r>
          </a:p>
          <a:p>
            <a:pPr marL="0" indent="0">
              <a:buNone/>
            </a:pPr>
            <a:r>
              <a:rPr lang="en-US" dirty="0" smtClean="0">
                <a:solidFill>
                  <a:schemeClr val="bg1"/>
                </a:solidFill>
              </a:rPr>
              <a:t>   .</a:t>
            </a:r>
            <a:r>
              <a:rPr lang="en-US" dirty="0" err="1" smtClean="0">
                <a:solidFill>
                  <a:schemeClr val="bg1"/>
                </a:solidFill>
              </a:rPr>
              <a:t>addClass</a:t>
            </a:r>
            <a:r>
              <a:rPr lang="en-US" dirty="0" smtClean="0">
                <a:solidFill>
                  <a:schemeClr val="bg1"/>
                </a:solidFill>
              </a:rPr>
              <a:t>(‘odd’)</a:t>
            </a:r>
          </a:p>
          <a:p>
            <a:pPr marL="0" indent="0">
              <a:buNone/>
            </a:pPr>
            <a:r>
              <a:rPr lang="en-US" dirty="0" smtClean="0">
                <a:solidFill>
                  <a:schemeClr val="bg1"/>
                </a:solidFill>
              </a:rPr>
              <a:t>   .click( function () {</a:t>
            </a:r>
          </a:p>
          <a:p>
            <a:pPr marL="0" indent="0">
              <a:buNone/>
            </a:pPr>
            <a:r>
              <a:rPr lang="en-US" dirty="0" smtClean="0">
                <a:solidFill>
                  <a:schemeClr val="bg1"/>
                </a:solidFill>
              </a:rPr>
              <a:t>     alert(‘you clicked a </a:t>
            </a:r>
            <a:r>
              <a:rPr lang="en-US" dirty="0" err="1" smtClean="0">
                <a:solidFill>
                  <a:schemeClr val="bg1"/>
                </a:solidFill>
              </a:rPr>
              <a:t>tr</a:t>
            </a:r>
            <a:r>
              <a:rPr lang="en-US" dirty="0" smtClean="0">
                <a:solidFill>
                  <a:schemeClr val="bg1"/>
                </a:solidFill>
              </a:rPr>
              <a:t>!’);</a:t>
            </a:r>
          </a:p>
          <a:p>
            <a:pPr marL="0" lvl="1" indent="0">
              <a:buNone/>
            </a:pPr>
            <a:r>
              <a:rPr lang="en-US" dirty="0" smtClean="0">
                <a:solidFill>
                  <a:schemeClr val="bg1"/>
                </a:solidFill>
              </a:rPr>
              <a:t>   });</a:t>
            </a:r>
          </a:p>
        </p:txBody>
      </p:sp>
    </p:spTree>
    <p:extLst>
      <p:ext uri="{BB962C8B-B14F-4D97-AF65-F5344CB8AC3E}">
        <p14:creationId xmlns:p14="http://schemas.microsoft.com/office/powerpoint/2010/main" val="4258053399"/>
      </p:ext>
    </p:extLst>
  </p:cSld>
  <p:clrMapOvr>
    <a:masterClrMapping/>
  </p:clrMapOvr>
  <p:transition>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1"/>
          <p:cNvSpPr>
            <a:spLocks noGrp="1" noChangeArrowheads="1"/>
          </p:cNvSpPr>
          <p:nvPr>
            <p:ph type="title"/>
          </p:nvPr>
        </p:nvSpPr>
        <p:spPr/>
        <p:txBody>
          <a:bodyPr/>
          <a:lstStyle/>
          <a:p>
            <a:pPr eaLnBrk="1" hangingPunct="1">
              <a:defRPr/>
            </a:pPr>
            <a:r>
              <a:rPr lang="en-US" smtClean="0"/>
              <a:t>jQuery Stack Architecture</a:t>
            </a:r>
          </a:p>
        </p:txBody>
      </p:sp>
      <p:sp>
        <p:nvSpPr>
          <p:cNvPr id="20484" name="Rectangle 2"/>
          <p:cNvSpPr>
            <a:spLocks noGrp="1" noChangeArrowheads="1"/>
          </p:cNvSpPr>
          <p:nvPr>
            <p:ph type="body" sz="quarter" idx="10"/>
          </p:nvPr>
        </p:nvSpPr>
        <p:spPr>
          <a:xfrm>
            <a:off x="519114" y="1699804"/>
            <a:ext cx="8259126" cy="2449901"/>
          </a:xfrm>
          <a:solidFill>
            <a:schemeClr val="accent6"/>
          </a:solidFill>
        </p:spPr>
        <p:txBody>
          <a:bodyPr lIns="91440" tIns="91440" rIns="91440" bIns="91440"/>
          <a:lstStyle/>
          <a:p>
            <a:pPr marL="0" indent="0"/>
            <a:r>
              <a:rPr lang="en-US" sz="2300" dirty="0">
                <a:solidFill>
                  <a:schemeClr val="bg1"/>
                </a:solidFill>
              </a:rPr>
              <a:t>$(‘body’)        //   [body]</a:t>
            </a:r>
          </a:p>
          <a:p>
            <a:pPr marL="0" indent="0"/>
            <a:r>
              <a:rPr lang="en-US" sz="2300" dirty="0">
                <a:solidFill>
                  <a:schemeClr val="bg1"/>
                </a:solidFill>
              </a:rPr>
              <a:t>   .find(‘p’)     // [p, p, p] &gt; [body]</a:t>
            </a:r>
          </a:p>
          <a:p>
            <a:pPr marL="0" indent="0"/>
            <a:r>
              <a:rPr lang="en-US" sz="2300" dirty="0">
                <a:solidFill>
                  <a:schemeClr val="bg1"/>
                </a:solidFill>
              </a:rPr>
              <a:t>      .find(‘a’)  //  [a, a] &gt; [p, p, p] &gt; [body]</a:t>
            </a:r>
          </a:p>
          <a:p>
            <a:pPr marL="0" indent="0"/>
            <a:r>
              <a:rPr lang="en-US" sz="2300" dirty="0">
                <a:solidFill>
                  <a:schemeClr val="bg1"/>
                </a:solidFill>
              </a:rPr>
              <a:t>         .</a:t>
            </a:r>
            <a:r>
              <a:rPr lang="en-US" sz="2300" dirty="0" err="1">
                <a:solidFill>
                  <a:schemeClr val="bg1"/>
                </a:solidFill>
              </a:rPr>
              <a:t>addClass</a:t>
            </a:r>
            <a:r>
              <a:rPr lang="en-US" sz="2300" dirty="0">
                <a:solidFill>
                  <a:schemeClr val="bg1"/>
                </a:solidFill>
              </a:rPr>
              <a:t>(‘foo’)</a:t>
            </a:r>
          </a:p>
          <a:p>
            <a:pPr marL="0" indent="0"/>
            <a:r>
              <a:rPr lang="en-US" sz="2300" dirty="0">
                <a:solidFill>
                  <a:schemeClr val="bg1"/>
                </a:solidFill>
              </a:rPr>
              <a:t>      .end()      //  [p, p, p] &gt; [body]</a:t>
            </a:r>
          </a:p>
          <a:p>
            <a:pPr marL="0" indent="0"/>
            <a:r>
              <a:rPr lang="en-US" sz="2300" dirty="0">
                <a:solidFill>
                  <a:schemeClr val="bg1"/>
                </a:solidFill>
              </a:rPr>
              <a:t>    .end()        //  [body]</a:t>
            </a:r>
          </a:p>
        </p:txBody>
      </p:sp>
    </p:spTree>
    <p:extLst>
      <p:ext uri="{BB962C8B-B14F-4D97-AF65-F5344CB8AC3E}">
        <p14:creationId xmlns:p14="http://schemas.microsoft.com/office/powerpoint/2010/main" val="756609511"/>
      </p:ext>
    </p:extLst>
  </p:cSld>
  <p:clrMapOvr>
    <a:masterClrMapping/>
  </p:clrMapOvr>
  <p:transition>
    <p:fad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ph type="title"/>
          </p:nvPr>
        </p:nvSpPr>
        <p:spPr/>
        <p:txBody>
          <a:bodyPr/>
          <a:lstStyle/>
          <a:p>
            <a:pPr eaLnBrk="1" hangingPunct="1">
              <a:defRPr/>
            </a:pPr>
            <a:r>
              <a:rPr lang="en-US" smtClean="0"/>
              <a:t>jQuery &amp; Chaining</a:t>
            </a:r>
          </a:p>
        </p:txBody>
      </p:sp>
      <p:sp>
        <p:nvSpPr>
          <p:cNvPr id="21508" name="Rectangle 2"/>
          <p:cNvSpPr>
            <a:spLocks noGrp="1" noChangeArrowheads="1"/>
          </p:cNvSpPr>
          <p:nvPr>
            <p:ph type="body" sz="quarter" idx="10"/>
          </p:nvPr>
        </p:nvSpPr>
        <p:spPr>
          <a:xfrm>
            <a:off x="517525" y="1695450"/>
            <a:ext cx="5630726" cy="2548390"/>
          </a:xfrm>
          <a:solidFill>
            <a:schemeClr val="accent6"/>
          </a:solidFill>
        </p:spPr>
        <p:txBody>
          <a:bodyPr lIns="91440" tIns="91440" rIns="91440" bIns="91440"/>
          <a:lstStyle/>
          <a:p>
            <a:pPr marL="0" indent="0"/>
            <a:r>
              <a:rPr lang="en-US" dirty="0" smtClean="0">
                <a:solidFill>
                  <a:schemeClr val="bg1"/>
                </a:solidFill>
              </a:rPr>
              <a:t>$(‘</a:t>
            </a:r>
            <a:r>
              <a:rPr lang="en-US" dirty="0" err="1" smtClean="0">
                <a:solidFill>
                  <a:schemeClr val="bg1"/>
                </a:solidFill>
              </a:rPr>
              <a:t>tr</a:t>
            </a:r>
            <a:r>
              <a:rPr lang="en-US" dirty="0" smtClean="0">
                <a:solidFill>
                  <a:schemeClr val="bg1"/>
                </a:solidFill>
              </a:rPr>
              <a:t>’)</a:t>
            </a:r>
          </a:p>
          <a:p>
            <a:pPr marL="0" indent="0"/>
            <a:r>
              <a:rPr lang="en-US" dirty="0" smtClean="0">
                <a:solidFill>
                  <a:schemeClr val="bg1"/>
                </a:solidFill>
              </a:rPr>
              <a:t>  .filter(‘:odd’)</a:t>
            </a:r>
          </a:p>
          <a:p>
            <a:pPr marL="0" indent="0"/>
            <a:r>
              <a:rPr lang="en-US" dirty="0" smtClean="0">
                <a:solidFill>
                  <a:schemeClr val="bg1"/>
                </a:solidFill>
              </a:rPr>
              <a:t>    .</a:t>
            </a:r>
            <a:r>
              <a:rPr lang="en-US" dirty="0" err="1" smtClean="0">
                <a:solidFill>
                  <a:schemeClr val="bg1"/>
                </a:solidFill>
              </a:rPr>
              <a:t>addClass</a:t>
            </a:r>
            <a:r>
              <a:rPr lang="en-US" dirty="0" smtClean="0">
                <a:solidFill>
                  <a:schemeClr val="bg1"/>
                </a:solidFill>
              </a:rPr>
              <a:t>(‘</a:t>
            </a:r>
            <a:r>
              <a:rPr lang="en-US" dirty="0" err="1" smtClean="0">
                <a:solidFill>
                  <a:schemeClr val="bg1"/>
                </a:solidFill>
              </a:rPr>
              <a:t>myOddClass</a:t>
            </a:r>
            <a:r>
              <a:rPr lang="en-US" dirty="0" smtClean="0">
                <a:solidFill>
                  <a:schemeClr val="bg1"/>
                </a:solidFill>
              </a:rPr>
              <a:t>’)</a:t>
            </a:r>
          </a:p>
          <a:p>
            <a:pPr marL="0" indent="0"/>
            <a:r>
              <a:rPr lang="en-US" dirty="0" smtClean="0">
                <a:solidFill>
                  <a:schemeClr val="bg1"/>
                </a:solidFill>
              </a:rPr>
              <a:t>    .end()</a:t>
            </a:r>
          </a:p>
          <a:p>
            <a:pPr marL="0" indent="0"/>
            <a:r>
              <a:rPr lang="en-US" dirty="0" smtClean="0">
                <a:solidFill>
                  <a:schemeClr val="bg1"/>
                </a:solidFill>
              </a:rPr>
              <a:t>  .filter(‘:even’)</a:t>
            </a:r>
          </a:p>
          <a:p>
            <a:pPr marL="0" indent="0"/>
            <a:r>
              <a:rPr lang="en-US" dirty="0" smtClean="0">
                <a:solidFill>
                  <a:schemeClr val="bg1"/>
                </a:solidFill>
              </a:rPr>
              <a:t>      .</a:t>
            </a:r>
            <a:r>
              <a:rPr lang="en-US" dirty="0" err="1" smtClean="0">
                <a:solidFill>
                  <a:schemeClr val="bg1"/>
                </a:solidFill>
              </a:rPr>
              <a:t>addClass</a:t>
            </a:r>
            <a:r>
              <a:rPr lang="en-US" dirty="0" smtClean="0">
                <a:solidFill>
                  <a:schemeClr val="bg1"/>
                </a:solidFill>
              </a:rPr>
              <a:t>(‘</a:t>
            </a:r>
            <a:r>
              <a:rPr lang="en-US" dirty="0" err="1" smtClean="0">
                <a:solidFill>
                  <a:schemeClr val="bg1"/>
                </a:solidFill>
              </a:rPr>
              <a:t>myEvenClass</a:t>
            </a:r>
            <a:r>
              <a:rPr lang="en-US" dirty="0" smtClean="0">
                <a:solidFill>
                  <a:schemeClr val="bg1"/>
                </a:solidFill>
              </a:rPr>
              <a:t>’);</a:t>
            </a:r>
          </a:p>
        </p:txBody>
      </p:sp>
    </p:spTree>
    <p:extLst>
      <p:ext uri="{BB962C8B-B14F-4D97-AF65-F5344CB8AC3E}">
        <p14:creationId xmlns:p14="http://schemas.microsoft.com/office/powerpoint/2010/main" val="3679981380"/>
      </p:ext>
    </p:extLst>
  </p:cSld>
  <p:clrMapOvr>
    <a:masterClrMapping/>
  </p:clrMapOvr>
  <p:transition>
    <p:fad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1"/>
          <p:cNvSpPr>
            <a:spLocks noGrp="1" noChangeArrowheads="1"/>
          </p:cNvSpPr>
          <p:nvPr>
            <p:ph type="title"/>
          </p:nvPr>
        </p:nvSpPr>
        <p:spPr/>
        <p:txBody>
          <a:bodyPr/>
          <a:lstStyle/>
          <a:p>
            <a:pPr eaLnBrk="1" hangingPunct="1">
              <a:defRPr/>
            </a:pPr>
            <a:r>
              <a:rPr lang="en-US" smtClean="0"/>
              <a:t>Chain Breakers</a:t>
            </a:r>
          </a:p>
        </p:txBody>
      </p:sp>
      <p:sp>
        <p:nvSpPr>
          <p:cNvPr id="22532" name="Rectangle 2"/>
          <p:cNvSpPr>
            <a:spLocks noGrp="1" noChangeArrowheads="1"/>
          </p:cNvSpPr>
          <p:nvPr>
            <p:ph type="body" sz="quarter" idx="10"/>
          </p:nvPr>
        </p:nvSpPr>
        <p:spPr>
          <a:xfrm>
            <a:off x="519114" y="1695450"/>
            <a:ext cx="7405686" cy="3228576"/>
          </a:xfrm>
          <a:solidFill>
            <a:schemeClr val="accent6"/>
          </a:solidFill>
        </p:spPr>
        <p:txBody>
          <a:bodyPr lIns="91440" tIns="91440" rIns="91440" bIns="91440"/>
          <a:lstStyle/>
          <a:p>
            <a:pPr marL="0" indent="0"/>
            <a:r>
              <a:rPr lang="en-US" sz="2300" dirty="0">
                <a:solidFill>
                  <a:schemeClr val="bg1"/>
                </a:solidFill>
              </a:rPr>
              <a:t>//Getters vs. Setters</a:t>
            </a:r>
          </a:p>
          <a:p>
            <a:pPr marL="0" indent="0"/>
            <a:endParaRPr lang="en-US" sz="2300" dirty="0">
              <a:solidFill>
                <a:schemeClr val="bg1"/>
              </a:solidFill>
            </a:endParaRPr>
          </a:p>
          <a:p>
            <a:pPr marL="0" indent="0"/>
            <a:r>
              <a:rPr lang="en-US" sz="2300" dirty="0">
                <a:solidFill>
                  <a:schemeClr val="bg1"/>
                </a:solidFill>
              </a:rPr>
              <a:t>$(...).html(‘Hello world’).</a:t>
            </a:r>
            <a:r>
              <a:rPr lang="en-US" sz="2300" dirty="0" err="1">
                <a:solidFill>
                  <a:schemeClr val="bg1"/>
                </a:solidFill>
              </a:rPr>
              <a:t>addClass</a:t>
            </a:r>
            <a:r>
              <a:rPr lang="en-US" sz="2300" dirty="0">
                <a:solidFill>
                  <a:schemeClr val="bg1"/>
                </a:solidFill>
              </a:rPr>
              <a:t>(‘hello’) </a:t>
            </a:r>
          </a:p>
          <a:p>
            <a:pPr marL="0" indent="0"/>
            <a:r>
              <a:rPr lang="en-US" sz="2300" dirty="0">
                <a:solidFill>
                  <a:schemeClr val="bg1"/>
                </a:solidFill>
              </a:rPr>
              <a:t>// Non breaking</a:t>
            </a:r>
          </a:p>
          <a:p>
            <a:pPr marL="0" indent="0"/>
            <a:endParaRPr lang="en-US" sz="2300" dirty="0">
              <a:solidFill>
                <a:schemeClr val="bg1"/>
              </a:solidFill>
            </a:endParaRPr>
          </a:p>
          <a:p>
            <a:pPr marL="0" indent="0"/>
            <a:r>
              <a:rPr lang="en-US" sz="2300" dirty="0" err="1">
                <a:solidFill>
                  <a:schemeClr val="bg1"/>
                </a:solidFill>
              </a:rPr>
              <a:t>var</a:t>
            </a:r>
            <a:r>
              <a:rPr lang="en-US" sz="2300" dirty="0">
                <a:solidFill>
                  <a:schemeClr val="bg1"/>
                </a:solidFill>
              </a:rPr>
              <a:t> html = $(...).html().</a:t>
            </a:r>
            <a:r>
              <a:rPr lang="en-US" sz="2300" dirty="0" err="1">
                <a:solidFill>
                  <a:schemeClr val="bg1"/>
                </a:solidFill>
              </a:rPr>
              <a:t>addClass</a:t>
            </a:r>
            <a:r>
              <a:rPr lang="en-US" sz="2300" dirty="0">
                <a:solidFill>
                  <a:schemeClr val="bg1"/>
                </a:solidFill>
              </a:rPr>
              <a:t>(‘hello’) </a:t>
            </a:r>
          </a:p>
          <a:p>
            <a:pPr marL="0" indent="0"/>
            <a:r>
              <a:rPr lang="en-US" sz="2300" dirty="0">
                <a:solidFill>
                  <a:schemeClr val="bg1"/>
                </a:solidFill>
              </a:rPr>
              <a:t>// Breaking, html() returns a string.</a:t>
            </a:r>
          </a:p>
          <a:p>
            <a:pPr marL="0" indent="0"/>
            <a:r>
              <a:rPr lang="en-US" sz="2300" dirty="0">
                <a:solidFill>
                  <a:schemeClr val="bg1"/>
                </a:solidFill>
              </a:rPr>
              <a:t>// </a:t>
            </a:r>
            <a:r>
              <a:rPr lang="en-US" sz="2300" dirty="0" err="1">
                <a:solidFill>
                  <a:schemeClr val="bg1"/>
                </a:solidFill>
              </a:rPr>
              <a:t>addClass</a:t>
            </a:r>
            <a:r>
              <a:rPr lang="en-US" sz="2300" dirty="0">
                <a:solidFill>
                  <a:schemeClr val="bg1"/>
                </a:solidFill>
              </a:rPr>
              <a:t> method is undefined on a string</a:t>
            </a:r>
          </a:p>
        </p:txBody>
      </p:sp>
    </p:spTree>
    <p:extLst>
      <p:ext uri="{BB962C8B-B14F-4D97-AF65-F5344CB8AC3E}">
        <p14:creationId xmlns:p14="http://schemas.microsoft.com/office/powerpoint/2010/main" val="316115710"/>
      </p:ext>
    </p:extLst>
  </p:cSld>
  <p:clrMapOvr>
    <a:masterClrMapping/>
  </p:clrMapOvr>
  <p:transition>
    <p:fad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pPr>
              <a:defRPr/>
            </a:pPr>
            <a:r>
              <a:rPr lang="en-US" dirty="0" err="1" smtClean="0"/>
              <a:t>jQuery</a:t>
            </a:r>
            <a:r>
              <a:rPr lang="en-US" dirty="0" smtClean="0"/>
              <a:t> Fundamentals</a:t>
            </a:r>
            <a:endParaRPr lang="en-US" dirty="0"/>
          </a:p>
        </p:txBody>
      </p:sp>
      <p:sp>
        <p:nvSpPr>
          <p:cNvPr id="3" name="Subtitle 2"/>
          <p:cNvSpPr>
            <a:spLocks noGrp="1"/>
          </p:cNvSpPr>
          <p:nvPr>
            <p:ph type="subTitle" idx="1"/>
          </p:nvPr>
        </p:nvSpPr>
        <p:spPr/>
        <p:txBody>
          <a:bodyPr/>
          <a:lstStyle/>
          <a:p>
            <a:endParaRPr lang="en-US"/>
          </a:p>
        </p:txBody>
      </p:sp>
      <p:sp>
        <p:nvSpPr>
          <p:cNvPr id="23555" name="Text Placeholder 5"/>
          <p:cNvSpPr>
            <a:spLocks noGrp="1"/>
          </p:cNvSpPr>
          <p:nvPr>
            <p:ph type="body" sz="quarter" idx="10"/>
          </p:nvPr>
        </p:nvSpPr>
        <p:spPr/>
        <p:txBody>
          <a:bodyPr/>
          <a:lstStyle/>
          <a:p>
            <a:r>
              <a:rPr lang="en-US" smtClean="0"/>
              <a:t>Demonstration</a:t>
            </a:r>
          </a:p>
        </p:txBody>
      </p:sp>
      <p:sp>
        <p:nvSpPr>
          <p:cNvPr id="4" name="Slide Number Placeholder 3"/>
          <p:cNvSpPr>
            <a:spLocks noGrp="1"/>
          </p:cNvSpPr>
          <p:nvPr>
            <p:ph type="sldNum" sz="quarter" idx="4294967295"/>
          </p:nvPr>
        </p:nvSpPr>
        <p:spPr>
          <a:xfrm>
            <a:off x="11863388" y="6507163"/>
            <a:ext cx="325437" cy="214312"/>
          </a:xfrm>
          <a:prstGeom prst="rect">
            <a:avLst/>
          </a:prstGeom>
        </p:spPr>
        <p:txBody>
          <a:bodyPr/>
          <a:lstStyle/>
          <a:p>
            <a:pPr>
              <a:defRPr/>
            </a:pPr>
            <a:fld id="{2F820E23-085F-4C19-ADBC-5032A011FADE}" type="slidenum">
              <a:rPr lang="en-US" smtClean="0"/>
              <a:pPr>
                <a:defRPr/>
              </a:pPr>
              <a:t>48</a:t>
            </a:fld>
            <a:endParaRPr lang="en-US"/>
          </a:p>
        </p:txBody>
      </p:sp>
    </p:spTree>
    <p:extLst>
      <p:ext uri="{BB962C8B-B14F-4D97-AF65-F5344CB8AC3E}">
        <p14:creationId xmlns:p14="http://schemas.microsoft.com/office/powerpoint/2010/main" val="2658204879"/>
      </p:ext>
    </p:extLst>
  </p:cSld>
  <p:clrMapOvr>
    <a:masterClrMapping/>
  </p:clrMapOvr>
  <p:transition>
    <p:fad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1"/>
          <p:cNvSpPr>
            <a:spLocks noGrp="1" noChangeArrowheads="1"/>
          </p:cNvSpPr>
          <p:nvPr>
            <p:ph type="title"/>
          </p:nvPr>
        </p:nvSpPr>
        <p:spPr/>
        <p:txBody>
          <a:bodyPr/>
          <a:lstStyle/>
          <a:p>
            <a:r>
              <a:rPr lang="en-US" smtClean="0"/>
              <a:t>jQuery Ajax</a:t>
            </a:r>
          </a:p>
        </p:txBody>
      </p:sp>
      <p:sp>
        <p:nvSpPr>
          <p:cNvPr id="10242" name="Rectangle 2"/>
          <p:cNvSpPr>
            <a:spLocks noGrp="1" noChangeArrowheads="1"/>
          </p:cNvSpPr>
          <p:nvPr>
            <p:ph type="body" sz="quarter" idx="10"/>
          </p:nvPr>
        </p:nvSpPr>
        <p:spPr>
          <a:xfrm>
            <a:off x="519114" y="1695450"/>
            <a:ext cx="11149012" cy="2354491"/>
          </a:xfrm>
        </p:spPr>
        <p:txBody>
          <a:bodyPr/>
          <a:lstStyle/>
          <a:p>
            <a:pPr marL="0" indent="0">
              <a:spcBef>
                <a:spcPts val="1200"/>
              </a:spcBef>
              <a:buNone/>
            </a:pPr>
            <a:r>
              <a:rPr lang="en-US" dirty="0">
                <a:gradFill>
                  <a:gsLst>
                    <a:gs pos="0">
                      <a:schemeClr val="accent2"/>
                    </a:gs>
                    <a:gs pos="100000">
                      <a:schemeClr val="accent2"/>
                    </a:gs>
                  </a:gsLst>
                  <a:lin ang="5400000" scaled="0"/>
                </a:gradFill>
              </a:rPr>
              <a:t>Core Method</a:t>
            </a:r>
          </a:p>
          <a:p>
            <a:pPr marL="0" lvl="1" indent="0">
              <a:spcBef>
                <a:spcPts val="600"/>
              </a:spcBef>
              <a:spcAft>
                <a:spcPts val="1200"/>
              </a:spcAft>
              <a:buNone/>
            </a:pPr>
            <a:r>
              <a:rPr lang="en-US" sz="2400" dirty="0"/>
              <a:t>$.</a:t>
            </a:r>
            <a:r>
              <a:rPr lang="en-US" sz="2400" dirty="0" err="1"/>
              <a:t>ajax</a:t>
            </a:r>
            <a:r>
              <a:rPr lang="en-US" sz="2400" dirty="0" smtClean="0"/>
              <a:t>();</a:t>
            </a:r>
            <a:endParaRPr lang="en-US" dirty="0" smtClean="0"/>
          </a:p>
          <a:p>
            <a:pPr marL="0" indent="0">
              <a:spcBef>
                <a:spcPts val="1200"/>
              </a:spcBef>
              <a:buNone/>
            </a:pPr>
            <a:r>
              <a:rPr lang="en-US" dirty="0">
                <a:gradFill>
                  <a:gsLst>
                    <a:gs pos="0">
                      <a:schemeClr val="accent2"/>
                    </a:gs>
                    <a:gs pos="100000">
                      <a:schemeClr val="accent2"/>
                    </a:gs>
                  </a:gsLst>
                  <a:lin ang="5400000" scaled="0"/>
                </a:gradFill>
              </a:rPr>
              <a:t>Shortcut Methods</a:t>
            </a:r>
          </a:p>
          <a:p>
            <a:pPr marL="0" lvl="1" indent="0">
              <a:spcBef>
                <a:spcPts val="600"/>
              </a:spcBef>
              <a:spcAft>
                <a:spcPts val="1200"/>
              </a:spcAft>
              <a:buNone/>
            </a:pPr>
            <a:r>
              <a:rPr lang="en-US" sz="2400" dirty="0"/>
              <a:t>$.get(), $.post() </a:t>
            </a:r>
          </a:p>
          <a:p>
            <a:pPr marL="0" lvl="1" indent="0">
              <a:spcBef>
                <a:spcPts val="600"/>
              </a:spcBef>
              <a:spcAft>
                <a:spcPts val="1200"/>
              </a:spcAft>
              <a:buNone/>
            </a:pPr>
            <a:r>
              <a:rPr lang="en-US" sz="2400" dirty="0"/>
              <a:t>$.</a:t>
            </a:r>
            <a:r>
              <a:rPr lang="en-US" sz="2400" dirty="0" err="1"/>
              <a:t>getJSON</a:t>
            </a:r>
            <a:r>
              <a:rPr lang="en-US" sz="2400" dirty="0"/>
              <a:t>, $(...).load()</a:t>
            </a:r>
          </a:p>
        </p:txBody>
      </p:sp>
    </p:spTree>
    <p:extLst>
      <p:ext uri="{BB962C8B-B14F-4D97-AF65-F5344CB8AC3E}">
        <p14:creationId xmlns:p14="http://schemas.microsoft.com/office/powerpoint/2010/main" val="2694864269"/>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753271014"/>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051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HTML 5 in IE 9 &amp; 10</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374635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1"/>
          <p:cNvSpPr>
            <a:spLocks noGrp="1" noChangeArrowheads="1"/>
          </p:cNvSpPr>
          <p:nvPr>
            <p:ph type="title"/>
          </p:nvPr>
        </p:nvSpPr>
        <p:spPr/>
        <p:txBody>
          <a:bodyPr/>
          <a:lstStyle/>
          <a:p>
            <a:pPr defTabSz="1088299">
              <a:defRPr/>
            </a:pPr>
            <a:r>
              <a:rPr lang="en-US" smtClean="0"/>
              <a:t>jQuery Ajax - $.load()</a:t>
            </a:r>
          </a:p>
        </p:txBody>
      </p:sp>
      <p:sp>
        <p:nvSpPr>
          <p:cNvPr id="23556" name="Rectangle 2"/>
          <p:cNvSpPr>
            <a:spLocks noGrp="1" noChangeArrowheads="1"/>
          </p:cNvSpPr>
          <p:nvPr>
            <p:ph type="body" sz="quarter" idx="10"/>
          </p:nvPr>
        </p:nvSpPr>
        <p:spPr>
          <a:xfrm>
            <a:off x="527051" y="1695450"/>
            <a:ext cx="11149012" cy="1618905"/>
          </a:xfrm>
        </p:spPr>
        <p:txBody>
          <a:bodyPr rtlCol="0">
            <a:normAutofit/>
          </a:bodyPr>
          <a:lstStyle/>
          <a:p>
            <a:pPr defTabSz="1088299">
              <a:lnSpc>
                <a:spcPct val="100000"/>
              </a:lnSpc>
              <a:defRPr/>
            </a:pPr>
            <a:r>
              <a:rPr lang="en-US" dirty="0" smtClean="0"/>
              <a:t>You </a:t>
            </a:r>
            <a:r>
              <a:rPr lang="en-US" dirty="0"/>
              <a:t>can return </a:t>
            </a:r>
            <a:r>
              <a:rPr lang="en-US" dirty="0" smtClean="0"/>
              <a:t>any </a:t>
            </a:r>
            <a:r>
              <a:rPr lang="en-US" dirty="0"/>
              <a:t>portion of </a:t>
            </a:r>
            <a:r>
              <a:rPr lang="en-US" dirty="0" smtClean="0"/>
              <a:t>any ASP.NET page and </a:t>
            </a:r>
            <a:r>
              <a:rPr lang="en-US" dirty="0"/>
              <a:t>add it to the page with </a:t>
            </a:r>
            <a:r>
              <a:rPr lang="en-US" dirty="0" err="1" smtClean="0"/>
              <a:t>jQuery.load</a:t>
            </a:r>
            <a:r>
              <a:rPr lang="en-US" dirty="0"/>
              <a:t>.</a:t>
            </a:r>
          </a:p>
          <a:p>
            <a:pPr defTabSz="1088299">
              <a:defRPr/>
            </a:pPr>
            <a:endParaRPr lang="en-US" dirty="0"/>
          </a:p>
          <a:p>
            <a:pPr marL="0" indent="0" defTabSz="1088299">
              <a:buNone/>
              <a:defRPr/>
            </a:pPr>
            <a:endParaRPr lang="en-US" dirty="0" smtClean="0"/>
          </a:p>
        </p:txBody>
      </p:sp>
      <p:sp>
        <p:nvSpPr>
          <p:cNvPr id="3" name="Rectangle 2"/>
          <p:cNvSpPr/>
          <p:nvPr/>
        </p:nvSpPr>
        <p:spPr>
          <a:xfrm>
            <a:off x="519111" y="2636367"/>
            <a:ext cx="8312989" cy="517065"/>
          </a:xfrm>
          <a:prstGeom prst="rect">
            <a:avLst/>
          </a:prstGeom>
          <a:solidFill>
            <a:schemeClr val="accent6"/>
          </a:solidFill>
        </p:spPr>
        <p:txBody>
          <a:bodyPr wrap="square" lIns="91440" tIns="91440" bIns="91440">
            <a:spAutoFit/>
          </a:bodyPr>
          <a:lstStyle/>
          <a:p>
            <a:pPr lvl="0" defTabSz="1088299">
              <a:lnSpc>
                <a:spcPct val="90000"/>
              </a:lnSpc>
              <a:spcBef>
                <a:spcPct val="20000"/>
              </a:spcBef>
              <a:defRPr/>
            </a:pPr>
            <a:r>
              <a:rPr lang="en-US" dirty="0">
                <a:solidFill>
                  <a:schemeClr val="bg1"/>
                </a:solidFill>
                <a:latin typeface="Consolas" pitchFamily="49" charset="0"/>
                <a:cs typeface="Consolas" pitchFamily="49" charset="0"/>
              </a:rPr>
              <a:t>$(‘#</a:t>
            </a:r>
            <a:r>
              <a:rPr lang="en-US" dirty="0" err="1">
                <a:solidFill>
                  <a:schemeClr val="bg1"/>
                </a:solidFill>
                <a:latin typeface="Consolas" pitchFamily="49" charset="0"/>
                <a:cs typeface="Consolas" pitchFamily="49" charset="0"/>
              </a:rPr>
              <a:t>myContainer</a:t>
            </a:r>
            <a:r>
              <a:rPr lang="en-US" dirty="0">
                <a:solidFill>
                  <a:schemeClr val="bg1"/>
                </a:solidFill>
                <a:latin typeface="Consolas" pitchFamily="49" charset="0"/>
                <a:cs typeface="Consolas" pitchFamily="49" charset="0"/>
              </a:rPr>
              <a:t>’).load(‘home/</a:t>
            </a:r>
            <a:r>
              <a:rPr lang="en-US" dirty="0" err="1">
                <a:solidFill>
                  <a:schemeClr val="bg1"/>
                </a:solidFill>
                <a:latin typeface="Consolas" pitchFamily="49" charset="0"/>
                <a:cs typeface="Consolas" pitchFamily="49" charset="0"/>
              </a:rPr>
              <a:t>myHtmlSnippet</a:t>
            </a:r>
            <a:r>
              <a:rPr lang="en-US" dirty="0">
                <a:solidFill>
                  <a:schemeClr val="bg1"/>
                </a:solidFill>
                <a:latin typeface="Consolas" pitchFamily="49" charset="0"/>
                <a:cs typeface="Consolas" pitchFamily="49" charset="0"/>
              </a:rPr>
              <a:t>’);</a:t>
            </a:r>
          </a:p>
        </p:txBody>
      </p:sp>
    </p:spTree>
    <p:extLst>
      <p:ext uri="{BB962C8B-B14F-4D97-AF65-F5344CB8AC3E}">
        <p14:creationId xmlns:p14="http://schemas.microsoft.com/office/powerpoint/2010/main" val="1235333546"/>
      </p:ext>
    </p:extLst>
  </p:cSld>
  <p:clrMapOvr>
    <a:masterClrMapping/>
  </p:clrMapOvr>
  <p:transition>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1"/>
          <p:cNvSpPr>
            <a:spLocks noGrp="1" noChangeArrowheads="1"/>
          </p:cNvSpPr>
          <p:nvPr>
            <p:ph type="title"/>
          </p:nvPr>
        </p:nvSpPr>
        <p:spPr/>
        <p:txBody>
          <a:bodyPr/>
          <a:lstStyle/>
          <a:p>
            <a:pPr eaLnBrk="1" hangingPunct="1">
              <a:defRPr/>
            </a:pPr>
            <a:r>
              <a:rPr lang="en-US" smtClean="0"/>
              <a:t>jQuery Ajax - $.getJSON()</a:t>
            </a:r>
          </a:p>
        </p:txBody>
      </p:sp>
      <p:sp>
        <p:nvSpPr>
          <p:cNvPr id="12292" name="Rectangle 2"/>
          <p:cNvSpPr>
            <a:spLocks noGrp="1" noChangeArrowheads="1"/>
          </p:cNvSpPr>
          <p:nvPr>
            <p:ph type="body" sz="quarter" idx="10"/>
          </p:nvPr>
        </p:nvSpPr>
        <p:spPr>
          <a:xfrm>
            <a:off x="517525" y="1695450"/>
            <a:ext cx="7476944" cy="3694858"/>
          </a:xfrm>
          <a:solidFill>
            <a:schemeClr val="accent6"/>
          </a:solidFill>
        </p:spPr>
        <p:txBody>
          <a:bodyPr lIns="91440" tIns="91440" rIns="91440" bIns="91440"/>
          <a:lstStyle/>
          <a:p>
            <a:pPr marL="0" indent="0">
              <a:spcBef>
                <a:spcPct val="0"/>
              </a:spcBef>
            </a:pPr>
            <a:r>
              <a:rPr lang="en-US" dirty="0" smtClean="0">
                <a:solidFill>
                  <a:schemeClr val="bg1"/>
                </a:solidFill>
                <a:latin typeface="Courier New Bold" charset="0"/>
                <a:cs typeface="Courier New Bold" charset="0"/>
                <a:sym typeface="Courier New Bold" charset="0"/>
              </a:rPr>
              <a:t>// Response</a:t>
            </a:r>
            <a:endParaRPr lang="en-US" dirty="0" smtClean="0">
              <a:solidFill>
                <a:schemeClr val="bg1"/>
              </a:solidFill>
              <a:latin typeface="Courier New Bold" charset="0"/>
              <a:ea typeface="ヒラギノ角ゴ ProN W6" charset="0"/>
              <a:cs typeface="ヒラギノ角ゴ ProN W6" charset="0"/>
              <a:sym typeface="Courier New Bold" charset="0"/>
            </a:endParaRPr>
          </a:p>
          <a:p>
            <a:pPr marL="0" indent="0">
              <a:spcBef>
                <a:spcPts val="335"/>
              </a:spcBef>
            </a:pPr>
            <a:r>
              <a:rPr lang="en-US" dirty="0" smtClean="0">
                <a:solidFill>
                  <a:schemeClr val="bg1"/>
                </a:solidFill>
                <a:latin typeface="Courier New Bold" charset="0"/>
                <a:cs typeface="Courier New Bold" charset="0"/>
                <a:sym typeface="Courier New Bold" charset="0"/>
              </a:rPr>
              <a:t>{“names”: [“Joe”, “Jim”, “Bob”]}</a:t>
            </a:r>
            <a:endParaRPr lang="en-US" dirty="0" smtClean="0">
              <a:solidFill>
                <a:schemeClr val="bg1"/>
              </a:solidFill>
              <a:latin typeface="Courier New Bold" charset="0"/>
              <a:ea typeface="ヒラギノ角ゴ ProN W6" charset="0"/>
              <a:cs typeface="ヒラギノ角ゴ ProN W6" charset="0"/>
              <a:sym typeface="Courier New Bold" charset="0"/>
            </a:endParaRPr>
          </a:p>
          <a:p>
            <a:pPr marL="0" indent="0">
              <a:spcBef>
                <a:spcPts val="335"/>
              </a:spcBef>
            </a:pPr>
            <a:endParaRPr lang="en-US" dirty="0" smtClean="0">
              <a:solidFill>
                <a:schemeClr val="bg1"/>
              </a:solidFill>
              <a:latin typeface="Courier New Bold" charset="0"/>
              <a:ea typeface="ヒラギノ角ゴ ProN W6" charset="0"/>
              <a:cs typeface="ヒラギノ角ゴ ProN W6" charset="0"/>
              <a:sym typeface="Courier New Bold" charset="0"/>
            </a:endParaRPr>
          </a:p>
          <a:p>
            <a:pPr marL="0" indent="0">
              <a:spcBef>
                <a:spcPts val="335"/>
              </a:spcBef>
            </a:pPr>
            <a:endParaRPr lang="en-US" dirty="0" smtClean="0">
              <a:solidFill>
                <a:schemeClr val="bg1"/>
              </a:solidFill>
              <a:latin typeface="Courier New Bold" charset="0"/>
              <a:ea typeface="ヒラギノ角ゴ ProN W6" charset="0"/>
              <a:cs typeface="ヒラギノ角ゴ ProN W6" charset="0"/>
              <a:sym typeface="Courier New Bold" charset="0"/>
            </a:endParaRPr>
          </a:p>
          <a:p>
            <a:pPr marL="0" indent="0">
              <a:spcBef>
                <a:spcPts val="335"/>
              </a:spcBef>
            </a:pPr>
            <a:r>
              <a:rPr lang="en-US" dirty="0" smtClean="0">
                <a:solidFill>
                  <a:schemeClr val="bg1"/>
                </a:solidFill>
                <a:latin typeface="Courier New Bold" charset="0"/>
                <a:cs typeface="Courier New Bold" charset="0"/>
                <a:sym typeface="Courier New Bold" charset="0"/>
              </a:rPr>
              <a:t>$.</a:t>
            </a:r>
            <a:r>
              <a:rPr lang="en-US" dirty="0" err="1" smtClean="0">
                <a:solidFill>
                  <a:schemeClr val="bg1"/>
                </a:solidFill>
                <a:latin typeface="Courier New Bold" charset="0"/>
                <a:cs typeface="Courier New Bold" charset="0"/>
                <a:sym typeface="Courier New Bold" charset="0"/>
              </a:rPr>
              <a:t>getJSON</a:t>
            </a:r>
            <a:r>
              <a:rPr lang="en-US" dirty="0" smtClean="0">
                <a:solidFill>
                  <a:schemeClr val="bg1"/>
                </a:solidFill>
                <a:latin typeface="Courier New Bold" charset="0"/>
                <a:cs typeface="Courier New Bold" charset="0"/>
                <a:sym typeface="Courier New Bold" charset="0"/>
              </a:rPr>
              <a:t>(‘my/page/route’, </a:t>
            </a:r>
            <a:endParaRPr lang="en-US" dirty="0" smtClean="0">
              <a:solidFill>
                <a:schemeClr val="bg1"/>
              </a:solidFill>
              <a:latin typeface="Courier New Bold" charset="0"/>
              <a:ea typeface="ヒラギノ角ゴ ProN W6" charset="0"/>
              <a:cs typeface="ヒラギノ角ゴ ProN W6" charset="0"/>
              <a:sym typeface="Courier New Bold" charset="0"/>
            </a:endParaRPr>
          </a:p>
          <a:p>
            <a:pPr marL="0" indent="0">
              <a:spcBef>
                <a:spcPts val="335"/>
              </a:spcBef>
            </a:pPr>
            <a:r>
              <a:rPr lang="en-US" dirty="0" smtClean="0">
                <a:solidFill>
                  <a:schemeClr val="bg1"/>
                </a:solidFill>
                <a:latin typeface="Courier New Bold" charset="0"/>
                <a:cs typeface="Courier New Bold" charset="0"/>
                <a:sym typeface="Courier New Bold" charset="0"/>
              </a:rPr>
              <a:t>  function(</a:t>
            </a:r>
            <a:r>
              <a:rPr lang="en-US" dirty="0" err="1" smtClean="0">
                <a:solidFill>
                  <a:schemeClr val="bg1"/>
                </a:solidFill>
                <a:latin typeface="Courier New Bold" charset="0"/>
                <a:cs typeface="Courier New Bold" charset="0"/>
                <a:sym typeface="Courier New Bold" charset="0"/>
              </a:rPr>
              <a:t>json</a:t>
            </a:r>
            <a:r>
              <a:rPr lang="en-US" dirty="0" smtClean="0">
                <a:solidFill>
                  <a:schemeClr val="bg1"/>
                </a:solidFill>
                <a:latin typeface="Courier New Bold" charset="0"/>
                <a:cs typeface="Courier New Bold" charset="0"/>
                <a:sym typeface="Courier New Bold" charset="0"/>
              </a:rPr>
              <a:t>) {</a:t>
            </a:r>
            <a:endParaRPr lang="en-US" dirty="0" smtClean="0">
              <a:solidFill>
                <a:schemeClr val="bg1"/>
              </a:solidFill>
              <a:latin typeface="Courier New Bold" charset="0"/>
              <a:ea typeface="ヒラギノ角ゴ ProN W6" charset="0"/>
              <a:cs typeface="ヒラギノ角ゴ ProN W6" charset="0"/>
              <a:sym typeface="Courier New Bold" charset="0"/>
            </a:endParaRPr>
          </a:p>
          <a:p>
            <a:pPr marL="0" lvl="3" indent="0">
              <a:spcBef>
                <a:spcPts val="335"/>
              </a:spcBef>
            </a:pPr>
            <a:r>
              <a:rPr lang="en-US" sz="3000" dirty="0">
                <a:solidFill>
                  <a:schemeClr val="bg1"/>
                </a:solidFill>
                <a:latin typeface="Courier New Bold" charset="0"/>
                <a:cs typeface="Courier New Bold" charset="0"/>
                <a:sym typeface="Courier New Bold" charset="0"/>
              </a:rPr>
              <a:t>    $(‘body’)</a:t>
            </a:r>
            <a:endParaRPr lang="en-US" sz="3000" dirty="0">
              <a:solidFill>
                <a:schemeClr val="bg1"/>
              </a:solidFill>
              <a:latin typeface="Courier New Bold" charset="0"/>
              <a:ea typeface="ヒラギノ角ゴ ProN W6" charset="0"/>
              <a:cs typeface="ヒラギノ角ゴ ProN W6" charset="0"/>
              <a:sym typeface="Courier New Bold" charset="0"/>
            </a:endParaRPr>
          </a:p>
          <a:p>
            <a:pPr marL="0" lvl="3" indent="0">
              <a:spcBef>
                <a:spcPts val="335"/>
              </a:spcBef>
            </a:pPr>
            <a:r>
              <a:rPr lang="en-US" sz="3000" dirty="0">
                <a:solidFill>
                  <a:schemeClr val="bg1"/>
                </a:solidFill>
                <a:latin typeface="Courier New Bold" charset="0"/>
                <a:cs typeface="Courier New Bold" charset="0"/>
                <a:sym typeface="Courier New Bold" charset="0"/>
              </a:rPr>
              <a:t>      .append( </a:t>
            </a:r>
            <a:r>
              <a:rPr lang="en-US" sz="3000" dirty="0" err="1">
                <a:solidFill>
                  <a:schemeClr val="bg1"/>
                </a:solidFill>
                <a:latin typeface="Courier New Bold" charset="0"/>
                <a:cs typeface="Courier New Bold" charset="0"/>
                <a:sym typeface="Courier New Bold" charset="0"/>
              </a:rPr>
              <a:t>json.names</a:t>
            </a:r>
            <a:r>
              <a:rPr lang="en-US" sz="3000" dirty="0">
                <a:solidFill>
                  <a:schemeClr val="bg1"/>
                </a:solidFill>
                <a:latin typeface="Courier New Bold" charset="0"/>
                <a:cs typeface="Courier New Bold" charset="0"/>
                <a:sym typeface="Courier New Bold" charset="0"/>
              </a:rPr>
              <a:t>[0] );</a:t>
            </a:r>
            <a:r>
              <a:rPr lang="en-US" sz="3000" dirty="0">
                <a:solidFill>
                  <a:schemeClr val="bg1"/>
                </a:solidFill>
                <a:latin typeface="Courier New Bold" charset="0"/>
                <a:ea typeface="ヒラギノ角ゴ ProN W6" charset="0"/>
                <a:cs typeface="ヒラギノ角ゴ ProN W6" charset="0"/>
                <a:sym typeface="Courier New Bold" charset="0"/>
              </a:rPr>
              <a:t/>
            </a:r>
            <a:br>
              <a:rPr lang="en-US" sz="3000" dirty="0">
                <a:solidFill>
                  <a:schemeClr val="bg1"/>
                </a:solidFill>
                <a:latin typeface="Courier New Bold" charset="0"/>
                <a:ea typeface="ヒラギノ角ゴ ProN W6" charset="0"/>
                <a:cs typeface="ヒラギノ角ゴ ProN W6" charset="0"/>
                <a:sym typeface="Courier New Bold" charset="0"/>
              </a:rPr>
            </a:br>
            <a:r>
              <a:rPr lang="en-US" sz="3000" dirty="0">
                <a:solidFill>
                  <a:schemeClr val="bg1"/>
                </a:solidFill>
                <a:latin typeface="Courier New Bold" charset="0"/>
                <a:cs typeface="Courier New Bold" charset="0"/>
                <a:sym typeface="Courier New Bold" charset="0"/>
              </a:rPr>
              <a:t>  });</a:t>
            </a:r>
            <a:endParaRPr lang="en-US" sz="3000" dirty="0">
              <a:solidFill>
                <a:schemeClr val="bg1"/>
              </a:solidFill>
              <a:latin typeface="Courier New Bold" charset="0"/>
              <a:ea typeface="ヒラギノ角ゴ ProN W6" charset="0"/>
              <a:cs typeface="ヒラギノ角ゴ ProN W6" charset="0"/>
              <a:sym typeface="Courier New Bold" charset="0"/>
            </a:endParaRPr>
          </a:p>
        </p:txBody>
      </p:sp>
    </p:spTree>
    <p:extLst>
      <p:ext uri="{BB962C8B-B14F-4D97-AF65-F5344CB8AC3E}">
        <p14:creationId xmlns:p14="http://schemas.microsoft.com/office/powerpoint/2010/main" val="3928831782"/>
      </p:ext>
    </p:extLst>
  </p:cSld>
  <p:clrMapOvr>
    <a:masterClrMapping/>
  </p:clrMapOvr>
  <p:transition>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3"/>
          <p:cNvSpPr>
            <a:spLocks noGrp="1" noChangeArrowheads="1"/>
          </p:cNvSpPr>
          <p:nvPr>
            <p:ph type="ctrTitle"/>
          </p:nvPr>
        </p:nvSpPr>
        <p:spPr>
          <a:xfrm>
            <a:off x="1889125" y="1447800"/>
            <a:ext cx="4564838" cy="1523494"/>
          </a:xfrm>
        </p:spPr>
        <p:txBody>
          <a:bodyPr/>
          <a:lstStyle/>
          <a:p>
            <a:pPr defTabSz="1088299">
              <a:defRPr/>
            </a:pPr>
            <a:r>
              <a:rPr lang="en-US" dirty="0" smtClean="0"/>
              <a:t>AJAX with jQuery</a:t>
            </a:r>
          </a:p>
        </p:txBody>
      </p:sp>
      <p:sp>
        <p:nvSpPr>
          <p:cNvPr id="3" name="Subtitle 2"/>
          <p:cNvSpPr>
            <a:spLocks noGrp="1"/>
          </p:cNvSpPr>
          <p:nvPr>
            <p:ph type="subTitle" idx="1"/>
          </p:nvPr>
        </p:nvSpPr>
        <p:spPr/>
        <p:txBody>
          <a:bodyPr/>
          <a:lstStyle/>
          <a:p>
            <a:endParaRPr lang="en-US"/>
          </a:p>
        </p:txBody>
      </p:sp>
      <p:sp>
        <p:nvSpPr>
          <p:cNvPr id="2" name="Text Placeholder 1"/>
          <p:cNvSpPr>
            <a:spLocks noGrp="1"/>
          </p:cNvSpPr>
          <p:nvPr>
            <p:ph type="body" sz="quarter" idx="10"/>
          </p:nvPr>
        </p:nvSpPr>
        <p:spPr/>
        <p:txBody>
          <a:bodyPr rtlCol="0">
            <a:normAutofit/>
          </a:bodyPr>
          <a:lstStyle/>
          <a:p>
            <a:pPr defTabSz="1088299">
              <a:defRPr/>
            </a:pPr>
            <a:r>
              <a:rPr lang="en-US" dirty="0" smtClean="0"/>
              <a:t>Demonstration</a:t>
            </a:r>
            <a:endParaRPr lang="en-US" dirty="0"/>
          </a:p>
        </p:txBody>
      </p:sp>
    </p:spTree>
    <p:extLst>
      <p:ext uri="{BB962C8B-B14F-4D97-AF65-F5344CB8AC3E}">
        <p14:creationId xmlns:p14="http://schemas.microsoft.com/office/powerpoint/2010/main" val="1614822822"/>
      </p:ext>
    </p:extLst>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jQueryUI</a:t>
            </a:r>
            <a:endParaRPr lang="en-US" dirty="0"/>
          </a:p>
        </p:txBody>
      </p:sp>
      <p:grpSp>
        <p:nvGrpSpPr>
          <p:cNvPr id="5" name="Group 4"/>
          <p:cNvGrpSpPr/>
          <p:nvPr/>
        </p:nvGrpSpPr>
        <p:grpSpPr>
          <a:xfrm>
            <a:off x="517525" y="1420813"/>
            <a:ext cx="11158537" cy="1451783"/>
            <a:chOff x="517525" y="1420813"/>
            <a:chExt cx="11158537" cy="1451783"/>
          </a:xfrm>
        </p:grpSpPr>
        <p:sp>
          <p:nvSpPr>
            <p:cNvPr id="3" name="Rectangle 2"/>
            <p:cNvSpPr/>
            <p:nvPr/>
          </p:nvSpPr>
          <p:spPr bwMode="auto">
            <a:xfrm>
              <a:off x="517525" y="1420813"/>
              <a:ext cx="2130784" cy="14517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099" fontAlgn="base">
                <a:spcBef>
                  <a:spcPct val="0"/>
                </a:spcBef>
                <a:spcAft>
                  <a:spcPct val="0"/>
                </a:spcAft>
              </a:pPr>
              <a:r>
                <a:rPr lang="en-US" dirty="0">
                  <a:solidFill>
                    <a:schemeClr val="bg1">
                      <a:alpha val="99000"/>
                    </a:schemeClr>
                  </a:solidFill>
                </a:rPr>
                <a:t>Effects</a:t>
              </a:r>
            </a:p>
          </p:txBody>
        </p:sp>
        <p:sp>
          <p:nvSpPr>
            <p:cNvPr id="4" name="Rectangle 3"/>
            <p:cNvSpPr/>
            <p:nvPr/>
          </p:nvSpPr>
          <p:spPr bwMode="auto">
            <a:xfrm>
              <a:off x="2648309" y="1420813"/>
              <a:ext cx="9027753" cy="145178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182880" bIns="45718" numCol="1" rtlCol="0" anchor="ctr" anchorCtr="0" compatLnSpc="1">
              <a:prstTxWarp prst="textNoShape">
                <a:avLst/>
              </a:prstTxWarp>
            </a:bodyPr>
            <a:lstStyle/>
            <a:p>
              <a:pPr defTabSz="914099" fontAlgn="base">
                <a:spcBef>
                  <a:spcPct val="0"/>
                </a:spcBef>
                <a:spcAft>
                  <a:spcPct val="0"/>
                </a:spcAft>
              </a:pPr>
              <a:r>
                <a:rPr lang="fr-FR" sz="2000" dirty="0" err="1">
                  <a:solidFill>
                    <a:schemeClr val="tx1">
                      <a:lumMod val="75000"/>
                      <a:lumOff val="25000"/>
                      <a:alpha val="99000"/>
                    </a:schemeClr>
                  </a:solidFill>
                </a:rPr>
                <a:t>Draggable</a:t>
              </a:r>
              <a:r>
                <a:rPr lang="fr-FR" sz="2000" dirty="0">
                  <a:solidFill>
                    <a:schemeClr val="tx1">
                      <a:lumMod val="75000"/>
                      <a:lumOff val="25000"/>
                      <a:alpha val="99000"/>
                    </a:schemeClr>
                  </a:solidFill>
                </a:rPr>
                <a:t>, </a:t>
              </a:r>
              <a:r>
                <a:rPr lang="fr-FR" sz="2000" dirty="0" err="1">
                  <a:solidFill>
                    <a:schemeClr val="tx1">
                      <a:lumMod val="75000"/>
                      <a:lumOff val="25000"/>
                      <a:alpha val="99000"/>
                    </a:schemeClr>
                  </a:solidFill>
                </a:rPr>
                <a:t>Droppable</a:t>
              </a:r>
              <a:r>
                <a:rPr lang="fr-FR" sz="2000" dirty="0">
                  <a:solidFill>
                    <a:schemeClr val="tx1">
                      <a:lumMod val="75000"/>
                      <a:lumOff val="25000"/>
                      <a:alpha val="99000"/>
                    </a:schemeClr>
                  </a:solidFill>
                </a:rPr>
                <a:t>, </a:t>
              </a:r>
              <a:r>
                <a:rPr lang="fr-FR" sz="2000" dirty="0" err="1">
                  <a:solidFill>
                    <a:schemeClr val="tx1">
                      <a:lumMod val="75000"/>
                      <a:lumOff val="25000"/>
                      <a:alpha val="99000"/>
                    </a:schemeClr>
                  </a:solidFill>
                </a:rPr>
                <a:t>Resizable</a:t>
              </a:r>
              <a:r>
                <a:rPr lang="fr-FR" sz="2000" dirty="0">
                  <a:solidFill>
                    <a:schemeClr val="tx1">
                      <a:lumMod val="75000"/>
                      <a:lumOff val="25000"/>
                      <a:alpha val="99000"/>
                    </a:schemeClr>
                  </a:solidFill>
                </a:rPr>
                <a:t>, </a:t>
              </a:r>
              <a:r>
                <a:rPr lang="fr-FR" sz="2000" dirty="0" err="1">
                  <a:solidFill>
                    <a:schemeClr val="tx1">
                      <a:lumMod val="75000"/>
                      <a:lumOff val="25000"/>
                      <a:alpha val="99000"/>
                    </a:schemeClr>
                  </a:solidFill>
                </a:rPr>
                <a:t>Selectable</a:t>
              </a:r>
              <a:r>
                <a:rPr lang="fr-FR" sz="2000" dirty="0">
                  <a:solidFill>
                    <a:schemeClr val="tx1">
                      <a:lumMod val="75000"/>
                      <a:lumOff val="25000"/>
                      <a:alpha val="99000"/>
                    </a:schemeClr>
                  </a:solidFill>
                </a:rPr>
                <a:t>, Sortable</a:t>
              </a:r>
            </a:p>
          </p:txBody>
        </p:sp>
      </p:grpSp>
      <p:grpSp>
        <p:nvGrpSpPr>
          <p:cNvPr id="6" name="Group 5"/>
          <p:cNvGrpSpPr/>
          <p:nvPr/>
        </p:nvGrpSpPr>
        <p:grpSpPr>
          <a:xfrm>
            <a:off x="517525" y="3031078"/>
            <a:ext cx="11158537" cy="1451783"/>
            <a:chOff x="517525" y="1420813"/>
            <a:chExt cx="11158537" cy="1451783"/>
          </a:xfrm>
        </p:grpSpPr>
        <p:sp>
          <p:nvSpPr>
            <p:cNvPr id="7" name="Rectangle 6"/>
            <p:cNvSpPr/>
            <p:nvPr/>
          </p:nvSpPr>
          <p:spPr bwMode="auto">
            <a:xfrm>
              <a:off x="517525" y="1420813"/>
              <a:ext cx="2130784" cy="14517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099" fontAlgn="base">
                <a:spcBef>
                  <a:spcPct val="0"/>
                </a:spcBef>
                <a:spcAft>
                  <a:spcPct val="0"/>
                </a:spcAft>
              </a:pPr>
              <a:r>
                <a:rPr lang="en-US" dirty="0">
                  <a:solidFill>
                    <a:schemeClr val="bg1">
                      <a:alpha val="99000"/>
                    </a:schemeClr>
                  </a:solidFill>
                </a:rPr>
                <a:t>Interactions</a:t>
              </a:r>
            </a:p>
          </p:txBody>
        </p:sp>
        <p:sp>
          <p:nvSpPr>
            <p:cNvPr id="8" name="Rectangle 7"/>
            <p:cNvSpPr/>
            <p:nvPr/>
          </p:nvSpPr>
          <p:spPr bwMode="auto">
            <a:xfrm>
              <a:off x="2648309" y="1420813"/>
              <a:ext cx="9027753" cy="145178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182880" bIns="45718" numCol="1" rtlCol="0" anchor="ctr" anchorCtr="0" compatLnSpc="1">
              <a:prstTxWarp prst="textNoShape">
                <a:avLst/>
              </a:prstTxWarp>
            </a:bodyPr>
            <a:lstStyle/>
            <a:p>
              <a:pPr defTabSz="914099" fontAlgn="base">
                <a:spcBef>
                  <a:spcPct val="0"/>
                </a:spcBef>
                <a:spcAft>
                  <a:spcPct val="0"/>
                </a:spcAft>
              </a:pPr>
              <a:r>
                <a:rPr lang="en-US" sz="2000" dirty="0">
                  <a:solidFill>
                    <a:schemeClr val="tx1">
                      <a:lumMod val="75000"/>
                      <a:lumOff val="25000"/>
                      <a:alpha val="99000"/>
                    </a:schemeClr>
                  </a:solidFill>
                </a:rPr>
                <a:t>Show &amp; Hide additions, Color Animation, </a:t>
              </a:r>
              <a:r>
                <a:rPr lang="en-US" sz="2000" dirty="0" err="1">
                  <a:solidFill>
                    <a:schemeClr val="tx1">
                      <a:lumMod val="75000"/>
                      <a:lumOff val="25000"/>
                      <a:alpha val="99000"/>
                    </a:schemeClr>
                  </a:solidFill>
                </a:rPr>
                <a:t>Easings</a:t>
              </a:r>
              <a:endParaRPr lang="en-US" sz="2000" dirty="0">
                <a:solidFill>
                  <a:schemeClr val="tx1">
                    <a:lumMod val="75000"/>
                    <a:lumOff val="25000"/>
                    <a:alpha val="99000"/>
                  </a:schemeClr>
                </a:solidFill>
              </a:endParaRPr>
            </a:p>
          </p:txBody>
        </p:sp>
      </p:grpSp>
      <p:grpSp>
        <p:nvGrpSpPr>
          <p:cNvPr id="9" name="Group 8"/>
          <p:cNvGrpSpPr/>
          <p:nvPr/>
        </p:nvGrpSpPr>
        <p:grpSpPr>
          <a:xfrm>
            <a:off x="517525" y="4641342"/>
            <a:ext cx="11158537" cy="1451783"/>
            <a:chOff x="517525" y="1420813"/>
            <a:chExt cx="11158537" cy="1451783"/>
          </a:xfrm>
        </p:grpSpPr>
        <p:sp>
          <p:nvSpPr>
            <p:cNvPr id="10" name="Rectangle 9"/>
            <p:cNvSpPr/>
            <p:nvPr/>
          </p:nvSpPr>
          <p:spPr bwMode="auto">
            <a:xfrm>
              <a:off x="517525" y="1420813"/>
              <a:ext cx="2130784" cy="14517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099" fontAlgn="base">
                <a:spcBef>
                  <a:spcPct val="0"/>
                </a:spcBef>
                <a:spcAft>
                  <a:spcPct val="0"/>
                </a:spcAft>
              </a:pPr>
              <a:r>
                <a:rPr lang="en-US" dirty="0">
                  <a:solidFill>
                    <a:schemeClr val="bg1">
                      <a:alpha val="99000"/>
                    </a:schemeClr>
                  </a:solidFill>
                </a:rPr>
                <a:t>Widgets</a:t>
              </a:r>
            </a:p>
          </p:txBody>
        </p:sp>
        <p:sp>
          <p:nvSpPr>
            <p:cNvPr id="11" name="Rectangle 10"/>
            <p:cNvSpPr/>
            <p:nvPr/>
          </p:nvSpPr>
          <p:spPr bwMode="auto">
            <a:xfrm>
              <a:off x="2648309" y="1420813"/>
              <a:ext cx="9027753" cy="145178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182880" bIns="45718" numCol="1" rtlCol="0" anchor="ctr" anchorCtr="0" compatLnSpc="1">
              <a:prstTxWarp prst="textNoShape">
                <a:avLst/>
              </a:prstTxWarp>
            </a:bodyPr>
            <a:lstStyle/>
            <a:p>
              <a:pPr defTabSz="914099" fontAlgn="base">
                <a:spcBef>
                  <a:spcPct val="0"/>
                </a:spcBef>
                <a:spcAft>
                  <a:spcPct val="0"/>
                </a:spcAft>
              </a:pPr>
              <a:r>
                <a:rPr lang="en-US" sz="2000" dirty="0" err="1">
                  <a:solidFill>
                    <a:schemeClr val="tx1">
                      <a:lumMod val="75000"/>
                      <a:lumOff val="25000"/>
                      <a:alpha val="99000"/>
                    </a:schemeClr>
                  </a:solidFill>
                </a:rPr>
                <a:t>Accordian</a:t>
              </a:r>
              <a:r>
                <a:rPr lang="en-US" sz="2000" dirty="0">
                  <a:solidFill>
                    <a:schemeClr val="tx1">
                      <a:lumMod val="75000"/>
                      <a:lumOff val="25000"/>
                      <a:alpha val="99000"/>
                    </a:schemeClr>
                  </a:solidFill>
                </a:rPr>
                <a:t>, Autocomplete, Button, </a:t>
              </a:r>
              <a:r>
                <a:rPr lang="en-US" sz="2000" dirty="0" err="1">
                  <a:solidFill>
                    <a:schemeClr val="tx1">
                      <a:lumMod val="75000"/>
                      <a:lumOff val="25000"/>
                      <a:alpha val="99000"/>
                    </a:schemeClr>
                  </a:solidFill>
                </a:rPr>
                <a:t>Datepicker</a:t>
              </a:r>
              <a:r>
                <a:rPr lang="en-US" sz="2000" dirty="0">
                  <a:solidFill>
                    <a:schemeClr val="tx1">
                      <a:lumMod val="75000"/>
                      <a:lumOff val="25000"/>
                      <a:alpha val="99000"/>
                    </a:schemeClr>
                  </a:solidFill>
                </a:rPr>
                <a:t>, Dialog, </a:t>
              </a:r>
              <a:r>
                <a:rPr lang="en-US" sz="2000" dirty="0" err="1">
                  <a:solidFill>
                    <a:schemeClr val="tx1">
                      <a:lumMod val="75000"/>
                      <a:lumOff val="25000"/>
                      <a:alpha val="99000"/>
                    </a:schemeClr>
                  </a:solidFill>
                </a:rPr>
                <a:t>Progressbar</a:t>
              </a:r>
              <a:r>
                <a:rPr lang="en-US" sz="2000" dirty="0">
                  <a:solidFill>
                    <a:schemeClr val="tx1">
                      <a:lumMod val="75000"/>
                      <a:lumOff val="25000"/>
                      <a:alpha val="99000"/>
                    </a:schemeClr>
                  </a:solidFill>
                </a:rPr>
                <a:t>, Slider, Tabs</a:t>
              </a:r>
            </a:p>
          </p:txBody>
        </p:sp>
      </p:grpSp>
    </p:spTree>
    <p:extLst>
      <p:ext uri="{BB962C8B-B14F-4D97-AF65-F5344CB8AC3E}">
        <p14:creationId xmlns:p14="http://schemas.microsoft.com/office/powerpoint/2010/main" val="2619748934"/>
      </p:ext>
    </p:extLst>
  </p:cSld>
  <p:clrMapOvr>
    <a:masterClrMapping/>
  </p:clrMapOvr>
  <p:transition>
    <p:fad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
          <p:cNvSpPr>
            <a:spLocks noGrp="1" noChangeArrowheads="1"/>
          </p:cNvSpPr>
          <p:nvPr>
            <p:ph type="title"/>
          </p:nvPr>
        </p:nvSpPr>
        <p:spPr/>
        <p:txBody>
          <a:bodyPr/>
          <a:lstStyle/>
          <a:p>
            <a:pPr defTabSz="1088299">
              <a:defRPr/>
            </a:pPr>
            <a:r>
              <a:rPr lang="en-US" dirty="0" err="1" smtClean="0"/>
              <a:t>jQueryUI</a:t>
            </a:r>
            <a:endParaRPr lang="en-US" dirty="0" smtClean="0"/>
          </a:p>
        </p:txBody>
      </p:sp>
      <p:sp>
        <p:nvSpPr>
          <p:cNvPr id="57346" name="Rectangle 2"/>
          <p:cNvSpPr>
            <a:spLocks noGrp="1" noChangeArrowheads="1"/>
          </p:cNvSpPr>
          <p:nvPr>
            <p:ph type="body" sz="quarter" idx="10"/>
          </p:nvPr>
        </p:nvSpPr>
        <p:spPr>
          <a:xfrm>
            <a:off x="517525" y="1695451"/>
            <a:ext cx="11149012" cy="961486"/>
          </a:xfrm>
        </p:spPr>
        <p:txBody>
          <a:bodyPr rtlCol="0">
            <a:normAutofit/>
          </a:bodyPr>
          <a:lstStyle/>
          <a:p>
            <a:pPr defTabSz="1088299">
              <a:lnSpc>
                <a:spcPct val="100000"/>
              </a:lnSpc>
              <a:defRPr/>
            </a:pPr>
            <a:r>
              <a:rPr lang="en-US" dirty="0"/>
              <a:t>Everything is </a:t>
            </a:r>
            <a:r>
              <a:rPr lang="en-US" dirty="0" err="1"/>
              <a:t>themeable</a:t>
            </a:r>
            <a:r>
              <a:rPr lang="en-US" dirty="0"/>
              <a:t>!</a:t>
            </a:r>
          </a:p>
          <a:p>
            <a:pPr defTabSz="1088299">
              <a:lnSpc>
                <a:spcPct val="100000"/>
              </a:lnSpc>
              <a:defRPr/>
            </a:pPr>
            <a:r>
              <a:rPr lang="en-US" dirty="0"/>
              <a:t>Adding most widgets is very simple in code</a:t>
            </a:r>
            <a:r>
              <a:rPr lang="en-US" dirty="0" smtClean="0"/>
              <a:t>:</a:t>
            </a:r>
            <a:endParaRPr lang="en-US" dirty="0"/>
          </a:p>
        </p:txBody>
      </p:sp>
      <p:sp>
        <p:nvSpPr>
          <p:cNvPr id="2" name="Rectangle 1"/>
          <p:cNvSpPr/>
          <p:nvPr/>
        </p:nvSpPr>
        <p:spPr>
          <a:xfrm>
            <a:off x="519111" y="2859574"/>
            <a:ext cx="5924822" cy="517065"/>
          </a:xfrm>
          <a:prstGeom prst="rect">
            <a:avLst/>
          </a:prstGeom>
          <a:solidFill>
            <a:schemeClr val="accent6"/>
          </a:solidFill>
          <a:ln>
            <a:noFill/>
          </a:ln>
        </p:spPr>
        <p:txBody>
          <a:bodyPr wrap="square" tIns="91440" bIns="91440">
            <a:spAutoFit/>
          </a:bodyPr>
          <a:lstStyle/>
          <a:p>
            <a:pPr lvl="0" defTabSz="1088299">
              <a:lnSpc>
                <a:spcPct val="90000"/>
              </a:lnSpc>
              <a:spcBef>
                <a:spcPct val="20000"/>
              </a:spcBef>
              <a:defRPr/>
            </a:pPr>
            <a:r>
              <a:rPr lang="en-US" dirty="0">
                <a:solidFill>
                  <a:schemeClr val="bg1"/>
                </a:solidFill>
                <a:latin typeface="Consolas" pitchFamily="49" charset="0"/>
                <a:cs typeface="Consolas" pitchFamily="49" charset="0"/>
              </a:rPr>
              <a:t>$(‘</a:t>
            </a:r>
            <a:r>
              <a:rPr lang="en-US" dirty="0" err="1">
                <a:solidFill>
                  <a:schemeClr val="bg1"/>
                </a:solidFill>
                <a:latin typeface="Consolas" pitchFamily="49" charset="0"/>
                <a:cs typeface="Consolas" pitchFamily="49" charset="0"/>
              </a:rPr>
              <a:t>input:text.date</a:t>
            </a:r>
            <a:r>
              <a:rPr lang="en-US" dirty="0">
                <a:solidFill>
                  <a:schemeClr val="bg1"/>
                </a:solidFill>
                <a:latin typeface="Consolas" pitchFamily="49" charset="0"/>
                <a:cs typeface="Consolas" pitchFamily="49" charset="0"/>
              </a:rPr>
              <a:t>’).</a:t>
            </a:r>
            <a:r>
              <a:rPr lang="en-US" dirty="0" err="1">
                <a:solidFill>
                  <a:schemeClr val="bg1"/>
                </a:solidFill>
                <a:latin typeface="Consolas" pitchFamily="49" charset="0"/>
                <a:cs typeface="Consolas" pitchFamily="49" charset="0"/>
              </a:rPr>
              <a:t>datepicker</a:t>
            </a:r>
            <a:r>
              <a:rPr lang="en-US" dirty="0">
                <a:solidFill>
                  <a:schemeClr val="bg1"/>
                </a:solidFill>
                <a:latin typeface="Consolas" pitchFamily="49" charset="0"/>
                <a:cs typeface="Consolas" pitchFamily="49" charset="0"/>
              </a:rPr>
              <a:t>()</a:t>
            </a:r>
          </a:p>
        </p:txBody>
      </p:sp>
    </p:spTree>
    <p:extLst>
      <p:ext uri="{BB962C8B-B14F-4D97-AF65-F5344CB8AC3E}">
        <p14:creationId xmlns:p14="http://schemas.microsoft.com/office/powerpoint/2010/main" val="764169321"/>
      </p:ext>
    </p:extLst>
  </p:cSld>
  <p:clrMapOvr>
    <a:masterClrMapping/>
  </p:clrMapOvr>
  <p:transition>
    <p:fad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3"/>
          <p:cNvSpPr>
            <a:spLocks noGrp="1" noChangeArrowheads="1"/>
          </p:cNvSpPr>
          <p:nvPr>
            <p:ph type="ctrTitle"/>
          </p:nvPr>
        </p:nvSpPr>
        <p:spPr/>
        <p:txBody>
          <a:bodyPr>
            <a:normAutofit/>
          </a:bodyPr>
          <a:lstStyle/>
          <a:p>
            <a:pPr eaLnBrk="1" hangingPunct="1">
              <a:defRPr/>
            </a:pPr>
            <a:r>
              <a:rPr lang="en-US" dirty="0" err="1" smtClean="0"/>
              <a:t>jQueryUI</a:t>
            </a:r>
            <a:endParaRPr lang="en-US" dirty="0" smtClean="0"/>
          </a:p>
        </p:txBody>
      </p:sp>
      <p:sp>
        <p:nvSpPr>
          <p:cNvPr id="3" name="Subtitle 2"/>
          <p:cNvSpPr>
            <a:spLocks noGrp="1"/>
          </p:cNvSpPr>
          <p:nvPr>
            <p:ph type="subTitle" idx="1"/>
          </p:nvPr>
        </p:nvSpPr>
        <p:spPr/>
        <p:txBody>
          <a:bodyPr/>
          <a:lstStyle/>
          <a:p>
            <a:endParaRPr lang="en-US"/>
          </a:p>
        </p:txBody>
      </p:sp>
      <p:sp>
        <p:nvSpPr>
          <p:cNvPr id="2" name="Text Placeholder 1"/>
          <p:cNvSpPr>
            <a:spLocks noGrp="1"/>
          </p:cNvSpPr>
          <p:nvPr>
            <p:ph type="body" sz="quarter" idx="10"/>
          </p:nvPr>
        </p:nvSpPr>
        <p:spPr/>
        <p:txBody>
          <a:bodyPr/>
          <a:lstStyle/>
          <a:p>
            <a:pPr eaLnBrk="1" hangingPunct="1">
              <a:defRPr/>
            </a:pPr>
            <a:r>
              <a:rPr lang="en-US" dirty="0" smtClean="0"/>
              <a:t>Demonstration</a:t>
            </a:r>
            <a:endParaRPr lang="en-US" dirty="0"/>
          </a:p>
        </p:txBody>
      </p:sp>
    </p:spTree>
    <p:extLst>
      <p:ext uri="{BB962C8B-B14F-4D97-AF65-F5344CB8AC3E}">
        <p14:creationId xmlns:p14="http://schemas.microsoft.com/office/powerpoint/2010/main" val="2625571917"/>
      </p:ext>
    </p:extLst>
  </p:cSld>
  <p:clrMapOvr>
    <a:masterClrMapping/>
  </p:clrMapOvr>
  <p:transition>
    <p:fad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65567433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7858"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Knockout.js</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066521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Knockout.js</a:t>
            </a:r>
            <a:endParaRPr lang="en-US" dirty="0"/>
          </a:p>
        </p:txBody>
      </p:sp>
      <p:sp>
        <p:nvSpPr>
          <p:cNvPr id="4" name="Subtitle 3"/>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2600938849"/>
      </p:ext>
    </p:extLst>
  </p:cSld>
  <p:clrMapOvr>
    <a:masterClrMapping/>
  </p:clrMapOvr>
  <p:transition>
    <p:fade/>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61169561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8882"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err="1"/>
              <a:t>SignalR</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799321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err="1"/>
              <a:t>SignalR</a:t>
            </a:r>
            <a:endParaRPr lang="en-US" dirty="0"/>
          </a:p>
        </p:txBody>
      </p:sp>
      <p:sp>
        <p:nvSpPr>
          <p:cNvPr id="4" name="Subtitle 3"/>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2065614938"/>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HTML5 in IE9</a:t>
            </a:r>
            <a:endParaRPr lang="en-US" dirty="0"/>
          </a:p>
        </p:txBody>
      </p:sp>
      <p:sp>
        <p:nvSpPr>
          <p:cNvPr id="3" name="Freeform 2"/>
          <p:cNvSpPr/>
          <p:nvPr/>
        </p:nvSpPr>
        <p:spPr>
          <a:xfrm>
            <a:off x="519112" y="1141412"/>
            <a:ext cx="2448332" cy="554035"/>
          </a:xfrm>
          <a:custGeom>
            <a:avLst/>
            <a:gdLst>
              <a:gd name="connsiteX0" fmla="*/ 0 w 1927632"/>
              <a:gd name="connsiteY0" fmla="*/ 0 h 391216"/>
              <a:gd name="connsiteX1" fmla="*/ 1927632 w 1927632"/>
              <a:gd name="connsiteY1" fmla="*/ 0 h 391216"/>
              <a:gd name="connsiteX2" fmla="*/ 1927632 w 1927632"/>
              <a:gd name="connsiteY2" fmla="*/ 391216 h 391216"/>
              <a:gd name="connsiteX3" fmla="*/ 0 w 1927632"/>
              <a:gd name="connsiteY3" fmla="*/ 391216 h 391216"/>
              <a:gd name="connsiteX4" fmla="*/ 0 w 1927632"/>
              <a:gd name="connsiteY4" fmla="*/ 0 h 391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7632" h="391216">
                <a:moveTo>
                  <a:pt x="0" y="0"/>
                </a:moveTo>
                <a:lnTo>
                  <a:pt x="1927632" y="0"/>
                </a:lnTo>
                <a:lnTo>
                  <a:pt x="1927632" y="391216"/>
                </a:lnTo>
                <a:lnTo>
                  <a:pt x="0" y="391216"/>
                </a:lnTo>
                <a:lnTo>
                  <a:pt x="0" y="0"/>
                </a:lnTo>
                <a:close/>
              </a:path>
            </a:pathLst>
          </a:custGeom>
          <a:solidFill>
            <a:schemeClr val="accent4"/>
          </a:solidFill>
          <a:ln>
            <a:noFill/>
          </a:ln>
        </p:spPr>
        <p:style>
          <a:lnRef idx="2">
            <a:schemeClr val="accent6">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4000" kern="1200" dirty="0" smtClean="0">
                <a:solidFill>
                  <a:schemeClr val="lt1">
                    <a:alpha val="99000"/>
                  </a:schemeClr>
                </a:solidFill>
              </a:rPr>
              <a:t>HTML5</a:t>
            </a:r>
            <a:endParaRPr lang="en-US" sz="4000" kern="1200" dirty="0">
              <a:solidFill>
                <a:schemeClr val="lt1">
                  <a:alpha val="99000"/>
                </a:schemeClr>
              </a:solidFill>
            </a:endParaRPr>
          </a:p>
        </p:txBody>
      </p:sp>
      <p:sp>
        <p:nvSpPr>
          <p:cNvPr id="5" name="Freeform 4"/>
          <p:cNvSpPr/>
          <p:nvPr/>
        </p:nvSpPr>
        <p:spPr>
          <a:xfrm>
            <a:off x="519112" y="1810952"/>
            <a:ext cx="2448332" cy="3802190"/>
          </a:xfrm>
          <a:custGeom>
            <a:avLst/>
            <a:gdLst>
              <a:gd name="connsiteX0" fmla="*/ 0 w 1927632"/>
              <a:gd name="connsiteY0" fmla="*/ 0 h 3758837"/>
              <a:gd name="connsiteX1" fmla="*/ 1927632 w 1927632"/>
              <a:gd name="connsiteY1" fmla="*/ 0 h 3758837"/>
              <a:gd name="connsiteX2" fmla="*/ 1927632 w 1927632"/>
              <a:gd name="connsiteY2" fmla="*/ 3758837 h 3758837"/>
              <a:gd name="connsiteX3" fmla="*/ 0 w 1927632"/>
              <a:gd name="connsiteY3" fmla="*/ 3758837 h 3758837"/>
              <a:gd name="connsiteX4" fmla="*/ 0 w 1927632"/>
              <a:gd name="connsiteY4" fmla="*/ 0 h 3758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7632" h="3758837">
                <a:moveTo>
                  <a:pt x="0" y="0"/>
                </a:moveTo>
                <a:lnTo>
                  <a:pt x="1927632" y="0"/>
                </a:lnTo>
                <a:lnTo>
                  <a:pt x="1927632" y="3758837"/>
                </a:lnTo>
                <a:lnTo>
                  <a:pt x="0" y="3758837"/>
                </a:lnTo>
                <a:lnTo>
                  <a:pt x="0" y="0"/>
                </a:lnTo>
                <a:close/>
              </a:path>
            </a:pathLst>
          </a:custGeom>
          <a:no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0" lvl="1" algn="l" defTabSz="622300" rtl="0">
              <a:lnSpc>
                <a:spcPct val="90000"/>
              </a:lnSpc>
              <a:spcBef>
                <a:spcPct val="0"/>
              </a:spcBef>
              <a:spcAft>
                <a:spcPct val="15000"/>
              </a:spcAft>
            </a:pPr>
            <a:r>
              <a:rPr lang="en-US" sz="1700" b="0" i="0" kern="1200" dirty="0" smtClean="0">
                <a:solidFill>
                  <a:schemeClr val="tx2">
                    <a:alpha val="99000"/>
                  </a:schemeClr>
                </a:solidFill>
              </a:rPr>
              <a:t>New Markup Elements</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Canvas</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Audio</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Video</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Local Storage</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Cross-Window Messaging</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Text Selection APIs</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kern="1200" dirty="0" smtClean="0">
                <a:solidFill>
                  <a:schemeClr val="tx2">
                    <a:alpha val="99000"/>
                  </a:schemeClr>
                </a:solidFill>
              </a:rPr>
              <a:t>Parsing SVG in HTML</a:t>
            </a:r>
            <a:endParaRPr lang="en-US" sz="1700" kern="1200" dirty="0">
              <a:solidFill>
                <a:schemeClr val="tx2">
                  <a:alpha val="99000"/>
                </a:schemeClr>
              </a:solidFill>
            </a:endParaRPr>
          </a:p>
        </p:txBody>
      </p:sp>
      <p:sp>
        <p:nvSpPr>
          <p:cNvPr id="6" name="Freeform 5"/>
          <p:cNvSpPr/>
          <p:nvPr/>
        </p:nvSpPr>
        <p:spPr>
          <a:xfrm>
            <a:off x="3420792" y="1141412"/>
            <a:ext cx="2448332" cy="554035"/>
          </a:xfrm>
          <a:custGeom>
            <a:avLst/>
            <a:gdLst>
              <a:gd name="connsiteX0" fmla="*/ 0 w 1927632"/>
              <a:gd name="connsiteY0" fmla="*/ 0 h 391216"/>
              <a:gd name="connsiteX1" fmla="*/ 1927632 w 1927632"/>
              <a:gd name="connsiteY1" fmla="*/ 0 h 391216"/>
              <a:gd name="connsiteX2" fmla="*/ 1927632 w 1927632"/>
              <a:gd name="connsiteY2" fmla="*/ 391216 h 391216"/>
              <a:gd name="connsiteX3" fmla="*/ 0 w 1927632"/>
              <a:gd name="connsiteY3" fmla="*/ 391216 h 391216"/>
              <a:gd name="connsiteX4" fmla="*/ 0 w 1927632"/>
              <a:gd name="connsiteY4" fmla="*/ 0 h 391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7632" h="391216">
                <a:moveTo>
                  <a:pt x="0" y="0"/>
                </a:moveTo>
                <a:lnTo>
                  <a:pt x="1927632" y="0"/>
                </a:lnTo>
                <a:lnTo>
                  <a:pt x="1927632" y="391216"/>
                </a:lnTo>
                <a:lnTo>
                  <a:pt x="0" y="391216"/>
                </a:lnTo>
                <a:lnTo>
                  <a:pt x="0" y="0"/>
                </a:lnTo>
                <a:close/>
              </a:path>
            </a:pathLst>
          </a:custGeom>
          <a:solidFill>
            <a:schemeClr val="accent4"/>
          </a:solidFill>
          <a:ln>
            <a:noFill/>
          </a:ln>
        </p:spPr>
        <p:style>
          <a:lnRef idx="2">
            <a:schemeClr val="accent6">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4000" kern="1200" dirty="0" smtClean="0">
                <a:solidFill>
                  <a:schemeClr val="lt1">
                    <a:alpha val="99000"/>
                  </a:schemeClr>
                </a:solidFill>
              </a:rPr>
              <a:t>CSS3</a:t>
            </a:r>
            <a:endParaRPr lang="en-US" sz="4000" kern="1200" dirty="0">
              <a:solidFill>
                <a:schemeClr val="lt1">
                  <a:alpha val="99000"/>
                </a:schemeClr>
              </a:solidFill>
            </a:endParaRPr>
          </a:p>
        </p:txBody>
      </p:sp>
      <p:sp>
        <p:nvSpPr>
          <p:cNvPr id="7" name="Freeform 6"/>
          <p:cNvSpPr/>
          <p:nvPr/>
        </p:nvSpPr>
        <p:spPr>
          <a:xfrm>
            <a:off x="3420791" y="1810952"/>
            <a:ext cx="2448332" cy="3802190"/>
          </a:xfrm>
          <a:custGeom>
            <a:avLst/>
            <a:gdLst>
              <a:gd name="connsiteX0" fmla="*/ 0 w 1927632"/>
              <a:gd name="connsiteY0" fmla="*/ 0 h 3773749"/>
              <a:gd name="connsiteX1" fmla="*/ 1927632 w 1927632"/>
              <a:gd name="connsiteY1" fmla="*/ 0 h 3773749"/>
              <a:gd name="connsiteX2" fmla="*/ 1927632 w 1927632"/>
              <a:gd name="connsiteY2" fmla="*/ 3773749 h 3773749"/>
              <a:gd name="connsiteX3" fmla="*/ 0 w 1927632"/>
              <a:gd name="connsiteY3" fmla="*/ 3773749 h 3773749"/>
              <a:gd name="connsiteX4" fmla="*/ 0 w 1927632"/>
              <a:gd name="connsiteY4" fmla="*/ 0 h 37737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7632" h="3773749">
                <a:moveTo>
                  <a:pt x="0" y="0"/>
                </a:moveTo>
                <a:lnTo>
                  <a:pt x="1927632" y="0"/>
                </a:lnTo>
                <a:lnTo>
                  <a:pt x="1927632" y="3773749"/>
                </a:lnTo>
                <a:lnTo>
                  <a:pt x="0" y="3773749"/>
                </a:lnTo>
                <a:lnTo>
                  <a:pt x="0" y="0"/>
                </a:lnTo>
                <a:close/>
              </a:path>
            </a:pathLst>
          </a:custGeom>
          <a:no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0" lvl="1" algn="l" defTabSz="622300" rtl="0">
              <a:lnSpc>
                <a:spcPct val="90000"/>
              </a:lnSpc>
              <a:spcBef>
                <a:spcPct val="0"/>
              </a:spcBef>
              <a:spcAft>
                <a:spcPct val="15000"/>
              </a:spcAft>
            </a:pPr>
            <a:r>
              <a:rPr lang="en-US" sz="1700" b="0" i="0" u="none" kern="1200" dirty="0" smtClean="0">
                <a:solidFill>
                  <a:schemeClr val="tx2">
                    <a:alpha val="99000"/>
                  </a:schemeClr>
                </a:solidFill>
              </a:rPr>
              <a:t>2D Transforms</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u="none" kern="1200" dirty="0" smtClean="0">
                <a:solidFill>
                  <a:schemeClr val="tx2">
                    <a:alpha val="99000"/>
                  </a:schemeClr>
                </a:solidFill>
              </a:rPr>
              <a:t>Border Radius</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u="none" kern="1200" dirty="0" smtClean="0">
                <a:solidFill>
                  <a:schemeClr val="tx2">
                    <a:alpha val="99000"/>
                  </a:schemeClr>
                </a:solidFill>
              </a:rPr>
              <a:t>Box-Shadow</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u="none" kern="1200" dirty="0" smtClean="0">
                <a:solidFill>
                  <a:schemeClr val="tx2">
                    <a:alpha val="99000"/>
                  </a:schemeClr>
                </a:solidFill>
              </a:rPr>
              <a:t>Fonts (WOFF)</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u="none" kern="1200" dirty="0" smtClean="0">
                <a:solidFill>
                  <a:schemeClr val="tx2">
                    <a:alpha val="99000"/>
                  </a:schemeClr>
                </a:solidFill>
              </a:rPr>
              <a:t>Media Queries</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u="none" kern="1200" dirty="0" smtClean="0">
                <a:solidFill>
                  <a:schemeClr val="tx2">
                    <a:alpha val="99000"/>
                  </a:schemeClr>
                </a:solidFill>
              </a:rPr>
              <a:t>Multiple Backgrounds</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u="none" kern="1200" dirty="0" smtClean="0">
                <a:solidFill>
                  <a:schemeClr val="tx2">
                    <a:alpha val="99000"/>
                  </a:schemeClr>
                </a:solidFill>
              </a:rPr>
              <a:t>Namespaces</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u="none" kern="1200" dirty="0" smtClean="0">
                <a:solidFill>
                  <a:schemeClr val="tx2">
                    <a:alpha val="99000"/>
                  </a:schemeClr>
                </a:solidFill>
              </a:rPr>
              <a:t>Opacity</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u="none" kern="1200" dirty="0" err="1" smtClean="0">
                <a:solidFill>
                  <a:schemeClr val="tx2">
                    <a:alpha val="99000"/>
                  </a:schemeClr>
                </a:solidFill>
              </a:rPr>
              <a:t>rgba</a:t>
            </a:r>
            <a:r>
              <a:rPr lang="en-US" sz="1700" b="0" i="0" u="none" kern="1200" dirty="0" smtClean="0">
                <a:solidFill>
                  <a:schemeClr val="tx2">
                    <a:alpha val="99000"/>
                  </a:schemeClr>
                </a:solidFill>
              </a:rPr>
              <a:t>(), </a:t>
            </a:r>
            <a:r>
              <a:rPr lang="en-US" sz="1700" b="0" i="0" u="none" kern="1200" dirty="0" err="1" smtClean="0">
                <a:solidFill>
                  <a:schemeClr val="tx2">
                    <a:alpha val="99000"/>
                  </a:schemeClr>
                </a:solidFill>
              </a:rPr>
              <a:t>hsl</a:t>
            </a:r>
            <a:r>
              <a:rPr lang="en-US" sz="1700" b="0" i="0" u="none" kern="1200" dirty="0" smtClean="0">
                <a:solidFill>
                  <a:schemeClr val="tx2">
                    <a:alpha val="99000"/>
                  </a:schemeClr>
                </a:solidFill>
              </a:rPr>
              <a:t>(), </a:t>
            </a:r>
            <a:r>
              <a:rPr lang="en-US" sz="1700" b="0" i="0" u="none" kern="1200" dirty="0" err="1" smtClean="0">
                <a:solidFill>
                  <a:schemeClr val="tx2">
                    <a:alpha val="99000"/>
                  </a:schemeClr>
                </a:solidFill>
              </a:rPr>
              <a:t>hsla</a:t>
            </a:r>
            <a:r>
              <a:rPr lang="en-US" sz="1700" b="0" i="0" u="none" kern="1200" dirty="0" smtClean="0">
                <a:solidFill>
                  <a:schemeClr val="tx2">
                    <a:alpha val="99000"/>
                  </a:schemeClr>
                </a:solidFill>
              </a:rPr>
              <a:t>()</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u="none" kern="1200" dirty="0" smtClean="0">
                <a:solidFill>
                  <a:schemeClr val="tx2">
                    <a:alpha val="99000"/>
                  </a:schemeClr>
                </a:solidFill>
              </a:rPr>
              <a:t>Selectors </a:t>
            </a:r>
            <a:r>
              <a:rPr lang="en-US" sz="1700" b="0" i="1" u="none" kern="1200" dirty="0" smtClean="0">
                <a:solidFill>
                  <a:schemeClr val="tx2">
                    <a:alpha val="99000"/>
                  </a:schemeClr>
                </a:solidFill>
              </a:rPr>
              <a:t>(IE8)</a:t>
            </a:r>
            <a:endParaRPr lang="en-US" sz="1700" i="1" kern="1200" dirty="0">
              <a:solidFill>
                <a:schemeClr val="tx2">
                  <a:alpha val="99000"/>
                </a:schemeClr>
              </a:solidFill>
            </a:endParaRPr>
          </a:p>
        </p:txBody>
      </p:sp>
      <p:sp>
        <p:nvSpPr>
          <p:cNvPr id="8" name="Freeform 7"/>
          <p:cNvSpPr/>
          <p:nvPr/>
        </p:nvSpPr>
        <p:spPr>
          <a:xfrm>
            <a:off x="6322472" y="1141413"/>
            <a:ext cx="2448332" cy="554035"/>
          </a:xfrm>
          <a:custGeom>
            <a:avLst/>
            <a:gdLst>
              <a:gd name="connsiteX0" fmla="*/ 0 w 1927632"/>
              <a:gd name="connsiteY0" fmla="*/ 0 h 391216"/>
              <a:gd name="connsiteX1" fmla="*/ 1927632 w 1927632"/>
              <a:gd name="connsiteY1" fmla="*/ 0 h 391216"/>
              <a:gd name="connsiteX2" fmla="*/ 1927632 w 1927632"/>
              <a:gd name="connsiteY2" fmla="*/ 391216 h 391216"/>
              <a:gd name="connsiteX3" fmla="*/ 0 w 1927632"/>
              <a:gd name="connsiteY3" fmla="*/ 391216 h 391216"/>
              <a:gd name="connsiteX4" fmla="*/ 0 w 1927632"/>
              <a:gd name="connsiteY4" fmla="*/ 0 h 391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7632" h="391216">
                <a:moveTo>
                  <a:pt x="0" y="0"/>
                </a:moveTo>
                <a:lnTo>
                  <a:pt x="1927632" y="0"/>
                </a:lnTo>
                <a:lnTo>
                  <a:pt x="1927632" y="391216"/>
                </a:lnTo>
                <a:lnTo>
                  <a:pt x="0" y="391216"/>
                </a:lnTo>
                <a:lnTo>
                  <a:pt x="0" y="0"/>
                </a:lnTo>
                <a:close/>
              </a:path>
            </a:pathLst>
          </a:custGeom>
          <a:solidFill>
            <a:schemeClr val="accent4"/>
          </a:solidFill>
          <a:ln>
            <a:noFill/>
          </a:ln>
        </p:spPr>
        <p:style>
          <a:lnRef idx="2">
            <a:schemeClr val="accent6">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4000" kern="1200" dirty="0" smtClean="0">
                <a:solidFill>
                  <a:schemeClr val="lt1">
                    <a:alpha val="99000"/>
                  </a:schemeClr>
                </a:solidFill>
              </a:rPr>
              <a:t>SVG</a:t>
            </a:r>
            <a:endParaRPr lang="en-US" sz="4000" kern="1200" dirty="0">
              <a:solidFill>
                <a:schemeClr val="lt1">
                  <a:alpha val="99000"/>
                </a:schemeClr>
              </a:solidFill>
            </a:endParaRPr>
          </a:p>
        </p:txBody>
      </p:sp>
      <p:sp>
        <p:nvSpPr>
          <p:cNvPr id="10" name="Freeform 9"/>
          <p:cNvSpPr/>
          <p:nvPr/>
        </p:nvSpPr>
        <p:spPr>
          <a:xfrm>
            <a:off x="6322470" y="1810952"/>
            <a:ext cx="2448332" cy="3802190"/>
          </a:xfrm>
          <a:custGeom>
            <a:avLst/>
            <a:gdLst>
              <a:gd name="connsiteX0" fmla="*/ 0 w 1927632"/>
              <a:gd name="connsiteY0" fmla="*/ 0 h 3788195"/>
              <a:gd name="connsiteX1" fmla="*/ 1927632 w 1927632"/>
              <a:gd name="connsiteY1" fmla="*/ 0 h 3788195"/>
              <a:gd name="connsiteX2" fmla="*/ 1927632 w 1927632"/>
              <a:gd name="connsiteY2" fmla="*/ 3788195 h 3788195"/>
              <a:gd name="connsiteX3" fmla="*/ 0 w 1927632"/>
              <a:gd name="connsiteY3" fmla="*/ 3788195 h 3788195"/>
              <a:gd name="connsiteX4" fmla="*/ 0 w 1927632"/>
              <a:gd name="connsiteY4" fmla="*/ 0 h 3788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7632" h="3788195">
                <a:moveTo>
                  <a:pt x="0" y="0"/>
                </a:moveTo>
                <a:lnTo>
                  <a:pt x="1927632" y="0"/>
                </a:lnTo>
                <a:lnTo>
                  <a:pt x="1927632" y="3788195"/>
                </a:lnTo>
                <a:lnTo>
                  <a:pt x="0" y="3788195"/>
                </a:lnTo>
                <a:lnTo>
                  <a:pt x="0" y="0"/>
                </a:lnTo>
                <a:close/>
              </a:path>
            </a:pathLst>
          </a:custGeom>
          <a:no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0" lvl="1" algn="l" defTabSz="622300" rtl="0">
              <a:lnSpc>
                <a:spcPct val="90000"/>
              </a:lnSpc>
              <a:spcBef>
                <a:spcPct val="0"/>
              </a:spcBef>
              <a:spcAft>
                <a:spcPct val="15000"/>
              </a:spcAft>
            </a:pPr>
            <a:r>
              <a:rPr lang="en-US" sz="1700" b="0" i="0" kern="1200" dirty="0" smtClean="0">
                <a:solidFill>
                  <a:schemeClr val="tx2">
                    <a:alpha val="99000"/>
                  </a:schemeClr>
                </a:solidFill>
              </a:rPr>
              <a:t>Shapes</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Clipping, Masking, and Compositing</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Transforms</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Extensibility</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Gradients</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Interactivity</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Linking and Views</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Painting and Colors</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Paths</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Text</a:t>
            </a:r>
            <a:endParaRPr lang="en-US" sz="1700" kern="1200" dirty="0">
              <a:solidFill>
                <a:schemeClr val="tx2">
                  <a:alpha val="99000"/>
                </a:schemeClr>
              </a:solidFill>
            </a:endParaRPr>
          </a:p>
        </p:txBody>
      </p:sp>
      <p:sp>
        <p:nvSpPr>
          <p:cNvPr id="12" name="Freeform 11"/>
          <p:cNvSpPr/>
          <p:nvPr/>
        </p:nvSpPr>
        <p:spPr>
          <a:xfrm>
            <a:off x="9224149" y="1141414"/>
            <a:ext cx="2448332" cy="554035"/>
          </a:xfrm>
          <a:custGeom>
            <a:avLst/>
            <a:gdLst>
              <a:gd name="connsiteX0" fmla="*/ 0 w 1927632"/>
              <a:gd name="connsiteY0" fmla="*/ 0 h 391216"/>
              <a:gd name="connsiteX1" fmla="*/ 1927632 w 1927632"/>
              <a:gd name="connsiteY1" fmla="*/ 0 h 391216"/>
              <a:gd name="connsiteX2" fmla="*/ 1927632 w 1927632"/>
              <a:gd name="connsiteY2" fmla="*/ 391216 h 391216"/>
              <a:gd name="connsiteX3" fmla="*/ 0 w 1927632"/>
              <a:gd name="connsiteY3" fmla="*/ 391216 h 391216"/>
              <a:gd name="connsiteX4" fmla="*/ 0 w 1927632"/>
              <a:gd name="connsiteY4" fmla="*/ 0 h 391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7632" h="391216">
                <a:moveTo>
                  <a:pt x="0" y="0"/>
                </a:moveTo>
                <a:lnTo>
                  <a:pt x="1927632" y="0"/>
                </a:lnTo>
                <a:lnTo>
                  <a:pt x="1927632" y="391216"/>
                </a:lnTo>
                <a:lnTo>
                  <a:pt x="0" y="391216"/>
                </a:lnTo>
                <a:lnTo>
                  <a:pt x="0" y="0"/>
                </a:lnTo>
                <a:close/>
              </a:path>
            </a:pathLst>
          </a:custGeom>
          <a:solidFill>
            <a:schemeClr val="accent4"/>
          </a:solidFill>
          <a:ln>
            <a:noFill/>
          </a:ln>
        </p:spPr>
        <p:style>
          <a:lnRef idx="2">
            <a:schemeClr val="accent6">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4000" kern="1200" dirty="0" smtClean="0">
                <a:solidFill>
                  <a:schemeClr val="lt1">
                    <a:alpha val="99000"/>
                  </a:schemeClr>
                </a:solidFill>
              </a:rPr>
              <a:t>Others</a:t>
            </a:r>
            <a:endParaRPr lang="en-US" sz="4000" kern="1200" dirty="0">
              <a:solidFill>
                <a:schemeClr val="lt1">
                  <a:alpha val="99000"/>
                </a:schemeClr>
              </a:solidFill>
            </a:endParaRPr>
          </a:p>
        </p:txBody>
      </p:sp>
      <p:sp>
        <p:nvSpPr>
          <p:cNvPr id="13" name="Freeform 12"/>
          <p:cNvSpPr/>
          <p:nvPr/>
        </p:nvSpPr>
        <p:spPr>
          <a:xfrm>
            <a:off x="9224149" y="1810952"/>
            <a:ext cx="2443976" cy="3802190"/>
          </a:xfrm>
          <a:custGeom>
            <a:avLst/>
            <a:gdLst>
              <a:gd name="connsiteX0" fmla="*/ 0 w 1927632"/>
              <a:gd name="connsiteY0" fmla="*/ 0 h 3802190"/>
              <a:gd name="connsiteX1" fmla="*/ 1927632 w 1927632"/>
              <a:gd name="connsiteY1" fmla="*/ 0 h 3802190"/>
              <a:gd name="connsiteX2" fmla="*/ 1927632 w 1927632"/>
              <a:gd name="connsiteY2" fmla="*/ 3802190 h 3802190"/>
              <a:gd name="connsiteX3" fmla="*/ 0 w 1927632"/>
              <a:gd name="connsiteY3" fmla="*/ 3802190 h 3802190"/>
              <a:gd name="connsiteX4" fmla="*/ 0 w 1927632"/>
              <a:gd name="connsiteY4" fmla="*/ 0 h 3802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7632" h="3802190">
                <a:moveTo>
                  <a:pt x="0" y="0"/>
                </a:moveTo>
                <a:lnTo>
                  <a:pt x="1927632" y="0"/>
                </a:lnTo>
                <a:lnTo>
                  <a:pt x="1927632" y="3802190"/>
                </a:lnTo>
                <a:lnTo>
                  <a:pt x="0" y="3802190"/>
                </a:lnTo>
                <a:lnTo>
                  <a:pt x="0" y="0"/>
                </a:lnTo>
                <a:close/>
              </a:path>
            </a:pathLst>
          </a:custGeom>
          <a:no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0" lvl="1" algn="l" defTabSz="622300" rtl="0">
              <a:lnSpc>
                <a:spcPct val="90000"/>
              </a:lnSpc>
              <a:spcBef>
                <a:spcPct val="0"/>
              </a:spcBef>
              <a:spcAft>
                <a:spcPct val="15000"/>
              </a:spcAft>
            </a:pPr>
            <a:r>
              <a:rPr lang="en-US" sz="1700" b="0" i="0" kern="1200" dirty="0" smtClean="0">
                <a:solidFill>
                  <a:schemeClr val="tx2">
                    <a:alpha val="99000"/>
                  </a:schemeClr>
                </a:solidFill>
              </a:rPr>
              <a:t>ECMA Script 5 </a:t>
            </a:r>
            <a:br>
              <a:rPr lang="en-US" sz="1700" b="0" i="0" kern="1200" dirty="0" smtClean="0">
                <a:solidFill>
                  <a:schemeClr val="tx2">
                    <a:alpha val="99000"/>
                  </a:schemeClr>
                </a:solidFill>
              </a:rPr>
            </a:br>
            <a:r>
              <a:rPr lang="en-US" sz="1700" b="0" i="0" kern="1200" dirty="0" smtClean="0">
                <a:solidFill>
                  <a:schemeClr val="tx2">
                    <a:alpha val="99000"/>
                  </a:schemeClr>
                </a:solidFill>
              </a:rPr>
              <a:t>(all but Strict Mode)</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kern="1200" dirty="0" smtClean="0">
                <a:solidFill>
                  <a:schemeClr val="tx2">
                    <a:alpha val="99000"/>
                  </a:schemeClr>
                </a:solidFill>
              </a:rPr>
              <a:t>Native JSON support</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Performance API</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Geo-Location</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Data-</a:t>
            </a:r>
            <a:r>
              <a:rPr lang="en-US" sz="1700" b="0" i="0" kern="1200" dirty="0" err="1" smtClean="0">
                <a:solidFill>
                  <a:schemeClr val="tx2">
                    <a:alpha val="99000"/>
                  </a:schemeClr>
                </a:solidFill>
              </a:rPr>
              <a:t>uri</a:t>
            </a:r>
            <a:r>
              <a:rPr lang="en-US" sz="1700" b="0" i="0" kern="1200" dirty="0" smtClean="0">
                <a:solidFill>
                  <a:schemeClr val="tx2">
                    <a:alpha val="99000"/>
                  </a:schemeClr>
                </a:solidFill>
              </a:rPr>
              <a:t> </a:t>
            </a:r>
            <a:r>
              <a:rPr lang="en-US" sz="1700" b="0" i="1" u="none" kern="1200" dirty="0" smtClean="0">
                <a:solidFill>
                  <a:schemeClr val="tx2">
                    <a:alpha val="99000"/>
                  </a:schemeClr>
                </a:solidFill>
              </a:rPr>
              <a:t>(IE8)</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smtClean="0">
                <a:solidFill>
                  <a:schemeClr val="tx2">
                    <a:alpha val="99000"/>
                  </a:schemeClr>
                </a:solidFill>
              </a:rPr>
              <a:t>DOM L2, L3</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kern="1200" dirty="0" smtClean="0">
                <a:solidFill>
                  <a:schemeClr val="tx2">
                    <a:alpha val="99000"/>
                  </a:schemeClr>
                </a:solidFill>
              </a:rPr>
              <a:t>Selectors API L2 </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kern="1200" dirty="0" smtClean="0">
                <a:solidFill>
                  <a:schemeClr val="tx2">
                    <a:alpha val="99000"/>
                  </a:schemeClr>
                </a:solidFill>
              </a:rPr>
              <a:t>AJAX Navigation</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b="0" i="0" kern="1200" dirty="0" err="1" smtClean="0">
                <a:solidFill>
                  <a:schemeClr val="tx2">
                    <a:alpha val="99000"/>
                  </a:schemeClr>
                </a:solidFill>
              </a:rPr>
              <a:t>DOMParser</a:t>
            </a:r>
            <a:r>
              <a:rPr lang="en-US" sz="1700" b="0" i="0" kern="1200" dirty="0" smtClean="0">
                <a:solidFill>
                  <a:schemeClr val="tx2">
                    <a:alpha val="99000"/>
                  </a:schemeClr>
                </a:solidFill>
              </a:rPr>
              <a:t> and </a:t>
            </a:r>
            <a:r>
              <a:rPr lang="en-US" sz="1700" b="0" i="0" kern="1200" dirty="0" err="1" smtClean="0">
                <a:solidFill>
                  <a:schemeClr val="tx2">
                    <a:alpha val="99000"/>
                  </a:schemeClr>
                </a:solidFill>
              </a:rPr>
              <a:t>XMLSerializer</a:t>
            </a:r>
            <a:endParaRPr lang="en-US" sz="1700" kern="1200" dirty="0">
              <a:solidFill>
                <a:schemeClr val="tx2">
                  <a:alpha val="99000"/>
                </a:schemeClr>
              </a:solidFill>
            </a:endParaRPr>
          </a:p>
          <a:p>
            <a:pPr marL="0" lvl="1" algn="l" defTabSz="622300">
              <a:lnSpc>
                <a:spcPct val="90000"/>
              </a:lnSpc>
              <a:spcBef>
                <a:spcPct val="0"/>
              </a:spcBef>
              <a:spcAft>
                <a:spcPct val="15000"/>
              </a:spcAft>
            </a:pPr>
            <a:r>
              <a:rPr lang="en-US" sz="1700" b="0" i="0" kern="1200" dirty="0" smtClean="0">
                <a:solidFill>
                  <a:schemeClr val="tx2">
                    <a:alpha val="99000"/>
                  </a:schemeClr>
                </a:solidFill>
              </a:rPr>
              <a:t>ICC v2 and Color Profile</a:t>
            </a:r>
            <a:endParaRPr lang="en-US" sz="1700" kern="1200" dirty="0">
              <a:solidFill>
                <a:schemeClr val="tx2">
                  <a:alpha val="99000"/>
                </a:schemeClr>
              </a:solidFill>
            </a:endParaRPr>
          </a:p>
          <a:p>
            <a:pPr marL="0" lvl="1" algn="l" defTabSz="622300" rtl="0">
              <a:lnSpc>
                <a:spcPct val="90000"/>
              </a:lnSpc>
              <a:spcBef>
                <a:spcPct val="0"/>
              </a:spcBef>
              <a:spcAft>
                <a:spcPct val="15000"/>
              </a:spcAft>
            </a:pPr>
            <a:r>
              <a:rPr lang="en-US" sz="1700" kern="1200" dirty="0" smtClean="0">
                <a:solidFill>
                  <a:schemeClr val="tx2">
                    <a:alpha val="99000"/>
                  </a:schemeClr>
                </a:solidFill>
              </a:rPr>
              <a:t>ARIA</a:t>
            </a:r>
            <a:endParaRPr lang="en-US" sz="1700" kern="1200" dirty="0">
              <a:solidFill>
                <a:schemeClr val="tx2">
                  <a:alpha val="99000"/>
                </a:schemeClr>
              </a:solidFill>
            </a:endParaRPr>
          </a:p>
        </p:txBody>
      </p:sp>
      <p:sp>
        <p:nvSpPr>
          <p:cNvPr id="11" name="Rectangle 10"/>
          <p:cNvSpPr/>
          <p:nvPr/>
        </p:nvSpPr>
        <p:spPr bwMode="auto">
          <a:xfrm>
            <a:off x="519112" y="5613142"/>
            <a:ext cx="11149013" cy="627321"/>
          </a:xfrm>
          <a:prstGeom prst="rect">
            <a:avLst/>
          </a:prstGeom>
          <a:solidFill>
            <a:schemeClr val="tx2"/>
          </a:solidFill>
          <a:ln>
            <a:noFill/>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4000" dirty="0" smtClean="0">
                <a:gradFill>
                  <a:gsLst>
                    <a:gs pos="0">
                      <a:srgbClr val="FFFFFF"/>
                    </a:gs>
                    <a:gs pos="100000">
                      <a:srgbClr val="FFFFFF"/>
                    </a:gs>
                  </a:gsLst>
                  <a:lin ang="5400000" scaled="0"/>
                </a:gradFill>
              </a:rPr>
              <a:t>Hardware Acceleration</a:t>
            </a:r>
          </a:p>
        </p:txBody>
      </p:sp>
      <p:cxnSp>
        <p:nvCxnSpPr>
          <p:cNvPr id="15" name="Straight Connector 14"/>
          <p:cNvCxnSpPr/>
          <p:nvPr/>
        </p:nvCxnSpPr>
        <p:spPr>
          <a:xfrm>
            <a:off x="3194118" y="1141412"/>
            <a:ext cx="0" cy="4706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6095798" y="1141412"/>
            <a:ext cx="0" cy="4706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8997477" y="1141414"/>
            <a:ext cx="0" cy="4706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8982126"/>
      </p:ext>
    </p:extLst>
  </p:cSld>
  <p:clrMapOvr>
    <a:masterClrMapping/>
  </p:clrMapOvr>
  <p:transition>
    <p:fade/>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61169561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9906"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a:t>OWIN</a:t>
            </a:r>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799321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OWIN</a:t>
            </a:r>
          </a:p>
        </p:txBody>
      </p:sp>
      <p:sp>
        <p:nvSpPr>
          <p:cNvPr id="4" name="Subtitle 3"/>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2065614938"/>
      </p:ext>
    </p:extLst>
  </p:cSld>
  <p:clrMapOvr>
    <a:masterClrMapping/>
  </p:clrMapOvr>
  <p:transition>
    <p:fade/>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75268698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5438"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smtClean="0"/>
              <a:t>What We Learned</a:t>
            </a:r>
            <a:endParaRPr lang="en-US" dirty="0"/>
          </a:p>
        </p:txBody>
      </p:sp>
      <p:sp>
        <p:nvSpPr>
          <p:cNvPr id="7" name="Rectangle 6"/>
          <p:cNvSpPr/>
          <p:nvPr/>
        </p:nvSpPr>
        <p:spPr bwMode="auto">
          <a:xfrm>
            <a:off x="4763" y="1695451"/>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a:gradFill>
                  <a:gsLst>
                    <a:gs pos="0">
                      <a:schemeClr val="bg1"/>
                    </a:gs>
                    <a:gs pos="100000">
                      <a:schemeClr val="bg1"/>
                    </a:gs>
                  </a:gsLst>
                  <a:lin ang="5400000" scaled="0"/>
                </a:gradFill>
              </a:rPr>
              <a:t>HTML 5 in IE 9 &amp; 10</a:t>
            </a:r>
          </a:p>
        </p:txBody>
      </p:sp>
      <p:sp>
        <p:nvSpPr>
          <p:cNvPr id="8" name="Rectangle 7"/>
          <p:cNvSpPr/>
          <p:nvPr/>
        </p:nvSpPr>
        <p:spPr bwMode="auto">
          <a:xfrm>
            <a:off x="4763" y="2362894"/>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a:gradFill>
                  <a:gsLst>
                    <a:gs pos="0">
                      <a:schemeClr val="bg1"/>
                    </a:gs>
                    <a:gs pos="100000">
                      <a:schemeClr val="bg1"/>
                    </a:gs>
                  </a:gsLst>
                  <a:lin ang="5400000" scaled="0"/>
                </a:gradFill>
              </a:rPr>
              <a:t>HTML5 Deep Dive</a:t>
            </a:r>
          </a:p>
        </p:txBody>
      </p:sp>
      <p:sp>
        <p:nvSpPr>
          <p:cNvPr id="9" name="Rectangle 8"/>
          <p:cNvSpPr/>
          <p:nvPr/>
        </p:nvSpPr>
        <p:spPr bwMode="auto">
          <a:xfrm>
            <a:off x="4763" y="3030337"/>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err="1">
                <a:gradFill>
                  <a:gsLst>
                    <a:gs pos="0">
                      <a:schemeClr val="bg1"/>
                    </a:gs>
                    <a:gs pos="100000">
                      <a:schemeClr val="bg1"/>
                    </a:gs>
                  </a:gsLst>
                  <a:lin ang="5400000" scaled="0"/>
                </a:gradFill>
              </a:rPr>
              <a:t>jQuery</a:t>
            </a:r>
            <a:r>
              <a:rPr lang="en-US" dirty="0">
                <a:gradFill>
                  <a:gsLst>
                    <a:gs pos="0">
                      <a:schemeClr val="bg1"/>
                    </a:gs>
                    <a:gs pos="100000">
                      <a:schemeClr val="bg1"/>
                    </a:gs>
                  </a:gsLst>
                  <a:lin ang="5400000" scaled="0"/>
                </a:gradFill>
              </a:rPr>
              <a:t> Fundamentals</a:t>
            </a:r>
          </a:p>
        </p:txBody>
      </p:sp>
    </p:spTree>
    <p:extLst>
      <p:ext uri="{BB962C8B-B14F-4D97-AF65-F5344CB8AC3E}">
        <p14:creationId xmlns:p14="http://schemas.microsoft.com/office/powerpoint/2010/main" val="16385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25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5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0-#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1378782903"/>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191" name="think-cell Slide" r:id="rId10" imgW="270" imgH="270" progId="TCLayout.ActiveDocument.1">
                  <p:embed/>
                </p:oleObj>
              </mc:Choice>
              <mc:Fallback>
                <p:oleObj name="think-cell Slide" r:id="rId10" imgW="270" imgH="270" progId="TCLayout.ActiveDocument.1">
                  <p:embed/>
                  <p:pic>
                    <p:nvPicPr>
                      <p:cNvPr id="0" name=""/>
                      <p:cNvPicPr/>
                      <p:nvPr/>
                    </p:nvPicPr>
                    <p:blipFill>
                      <a:blip r:embed="rId11"/>
                      <a:stretch>
                        <a:fillRect/>
                      </a:stretch>
                    </p:blipFill>
                    <p:spPr>
                      <a:xfrm>
                        <a:off x="0" y="0"/>
                        <a:ext cx="158750" cy="158750"/>
                      </a:xfrm>
                      <a:prstGeom prst="rect">
                        <a:avLst/>
                      </a:prstGeom>
                    </p:spPr>
                  </p:pic>
                </p:oleObj>
              </mc:Fallback>
            </mc:AlternateContent>
          </a:graphicData>
        </a:graphic>
      </p:graphicFrame>
      <p:sp>
        <p:nvSpPr>
          <p:cNvPr id="11" name="Content Placeholder 3"/>
          <p:cNvSpPr txBox="1">
            <a:spLocks/>
          </p:cNvSpPr>
          <p:nvPr>
            <p:custDataLst>
              <p:tags r:id="rId3"/>
            </p:custDataLst>
          </p:nvPr>
        </p:nvSpPr>
        <p:spPr>
          <a:xfrm>
            <a:off x="6172835" y="1420813"/>
            <a:ext cx="5484178" cy="4754880"/>
          </a:xfrm>
          <a:prstGeom prst="rect">
            <a:avLst/>
          </a:prstGeom>
          <a:solidFill>
            <a:schemeClr val="bg1">
              <a:lumMod val="95000"/>
            </a:schemeClr>
          </a:solidFill>
        </p:spPr>
        <p:txBody>
          <a:bodyPr lIns="91440" tIns="640080">
            <a:noAutofit/>
          </a:bodyPr>
          <a:lstStyle>
            <a:lvl1pPr marL="347663" indent="-347663" algn="l" defTabSz="914363" rtl="0" eaLnBrk="1" latinLnBrk="0" hangingPunct="1">
              <a:lnSpc>
                <a:spcPct val="100000"/>
              </a:lnSpc>
              <a:spcBef>
                <a:spcPts val="1200"/>
              </a:spcBef>
              <a:spcAft>
                <a:spcPts val="0"/>
              </a:spcAft>
              <a:buSzPct val="80000"/>
              <a:buFont typeface="Arial" pitchFamily="34" charset="0"/>
              <a:buChar char="•"/>
              <a:defRPr sz="3200" kern="1200">
                <a:ln>
                  <a:solidFill>
                    <a:schemeClr val="bg1">
                      <a:alpha val="0"/>
                    </a:schemeClr>
                  </a:solidFill>
                </a:ln>
                <a:solidFill>
                  <a:srgbClr val="595959"/>
                </a:solidFill>
                <a:latin typeface="+mn-lt"/>
                <a:ea typeface="+mn-ea"/>
                <a:cs typeface="+mn-cs"/>
              </a:defRPr>
            </a:lvl1pPr>
            <a:lvl2pPr marL="804863" indent="-344488" algn="l" defTabSz="914363" rtl="0" eaLnBrk="1" latinLnBrk="0" hangingPunct="1">
              <a:lnSpc>
                <a:spcPct val="100000"/>
              </a:lnSpc>
              <a:spcBef>
                <a:spcPts val="600"/>
              </a:spcBef>
              <a:spcAft>
                <a:spcPts val="0"/>
              </a:spcAft>
              <a:buSzPct val="80000"/>
              <a:buFont typeface="Arial" pitchFamily="34" charset="0"/>
              <a:buChar char="•"/>
              <a:defRPr sz="2800" kern="1200">
                <a:ln>
                  <a:solidFill>
                    <a:schemeClr val="bg1">
                      <a:alpha val="0"/>
                    </a:schemeClr>
                  </a:solidFill>
                </a:ln>
                <a:solidFill>
                  <a:srgbClr val="595959"/>
                </a:solidFill>
                <a:latin typeface="+mn-lt"/>
                <a:ea typeface="+mn-ea"/>
                <a:cs typeface="+mn-cs"/>
              </a:defRPr>
            </a:lvl2pPr>
            <a:lvl3pPr marL="1258888" indent="-344488" algn="l" defTabSz="914363" rtl="0" eaLnBrk="1" latinLnBrk="0" hangingPunct="1">
              <a:lnSpc>
                <a:spcPct val="100000"/>
              </a:lnSpc>
              <a:spcBef>
                <a:spcPts val="300"/>
              </a:spcBef>
              <a:spcAft>
                <a:spcPts val="0"/>
              </a:spcAft>
              <a:buSzPct val="80000"/>
              <a:buFont typeface="Arial" pitchFamily="34" charset="0"/>
              <a:buChar char="•"/>
              <a:defRPr sz="2400" kern="1200">
                <a:ln>
                  <a:solidFill>
                    <a:schemeClr val="bg1">
                      <a:alpha val="0"/>
                    </a:schemeClr>
                  </a:solidFill>
                </a:ln>
                <a:solidFill>
                  <a:srgbClr val="595959"/>
                </a:solidFill>
                <a:latin typeface="+mn-lt"/>
                <a:ea typeface="+mn-ea"/>
                <a:cs typeface="+mn-cs"/>
              </a:defRPr>
            </a:lvl3pPr>
            <a:lvl4pPr marL="1716088" indent="-346075" algn="l" defTabSz="914363" rtl="0" eaLnBrk="1" latinLnBrk="0" hangingPunct="1">
              <a:lnSpc>
                <a:spcPct val="100000"/>
              </a:lnSpc>
              <a:spcBef>
                <a:spcPts val="300"/>
              </a:spcBef>
              <a:spcAft>
                <a:spcPts val="0"/>
              </a:spcAft>
              <a:buSzPct val="80000"/>
              <a:buFont typeface="Arial" pitchFamily="34" charset="0"/>
              <a:buChar char="•"/>
              <a:defRPr sz="2000" kern="1200">
                <a:ln>
                  <a:solidFill>
                    <a:schemeClr val="bg1">
                      <a:alpha val="0"/>
                    </a:schemeClr>
                  </a:solidFill>
                </a:ln>
                <a:solidFill>
                  <a:srgbClr val="595959"/>
                </a:solidFill>
                <a:latin typeface="+mn-lt"/>
                <a:ea typeface="+mn-ea"/>
                <a:cs typeface="+mn-cs"/>
              </a:defRPr>
            </a:lvl4pPr>
            <a:lvl5pPr marL="2176463" indent="-347663" algn="l" defTabSz="914363" rtl="0" eaLnBrk="1" latinLnBrk="0" hangingPunct="1">
              <a:lnSpc>
                <a:spcPct val="100000"/>
              </a:lnSpc>
              <a:spcBef>
                <a:spcPts val="300"/>
              </a:spcBef>
              <a:spcAft>
                <a:spcPts val="0"/>
              </a:spcAft>
              <a:buSzPct val="80000"/>
              <a:buFont typeface="Arial" pitchFamily="34" charset="0"/>
              <a:buChar char="•"/>
              <a:defRPr sz="2000" kern="1200">
                <a:ln>
                  <a:solidFill>
                    <a:schemeClr val="bg1">
                      <a:alpha val="0"/>
                    </a:schemeClr>
                  </a:solidFill>
                </a:ln>
                <a:solidFill>
                  <a:srgbClr val="595959"/>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sz="2000" dirty="0"/>
          </a:p>
        </p:txBody>
      </p:sp>
      <p:sp>
        <p:nvSpPr>
          <p:cNvPr id="9" name="Content Placeholder 3"/>
          <p:cNvSpPr txBox="1">
            <a:spLocks/>
          </p:cNvSpPr>
          <p:nvPr>
            <p:custDataLst>
              <p:tags r:id="rId4"/>
            </p:custDataLst>
          </p:nvPr>
        </p:nvSpPr>
        <p:spPr>
          <a:xfrm>
            <a:off x="516573" y="1420813"/>
            <a:ext cx="5484178" cy="4754880"/>
          </a:xfrm>
          <a:prstGeom prst="rect">
            <a:avLst/>
          </a:prstGeom>
          <a:solidFill>
            <a:schemeClr val="bg1">
              <a:lumMod val="95000"/>
            </a:schemeClr>
          </a:solidFill>
        </p:spPr>
        <p:txBody>
          <a:bodyPr lIns="91440" tIns="640080">
            <a:noAutofit/>
          </a:bodyPr>
          <a:lstStyle>
            <a:lvl1pPr marL="347663" indent="-347663" algn="l" defTabSz="914363" rtl="0" eaLnBrk="1" latinLnBrk="0" hangingPunct="1">
              <a:lnSpc>
                <a:spcPct val="100000"/>
              </a:lnSpc>
              <a:spcBef>
                <a:spcPts val="1200"/>
              </a:spcBef>
              <a:spcAft>
                <a:spcPts val="0"/>
              </a:spcAft>
              <a:buSzPct val="80000"/>
              <a:buFont typeface="Arial" pitchFamily="34" charset="0"/>
              <a:buChar char="•"/>
              <a:defRPr sz="3200" kern="1200">
                <a:ln>
                  <a:solidFill>
                    <a:schemeClr val="bg1">
                      <a:alpha val="0"/>
                    </a:schemeClr>
                  </a:solidFill>
                </a:ln>
                <a:solidFill>
                  <a:srgbClr val="595959"/>
                </a:solidFill>
                <a:latin typeface="+mn-lt"/>
                <a:ea typeface="+mn-ea"/>
                <a:cs typeface="+mn-cs"/>
              </a:defRPr>
            </a:lvl1pPr>
            <a:lvl2pPr marL="804863" indent="-344488" algn="l" defTabSz="914363" rtl="0" eaLnBrk="1" latinLnBrk="0" hangingPunct="1">
              <a:lnSpc>
                <a:spcPct val="100000"/>
              </a:lnSpc>
              <a:spcBef>
                <a:spcPts val="600"/>
              </a:spcBef>
              <a:spcAft>
                <a:spcPts val="0"/>
              </a:spcAft>
              <a:buSzPct val="80000"/>
              <a:buFont typeface="Arial" pitchFamily="34" charset="0"/>
              <a:buChar char="•"/>
              <a:defRPr sz="2800" kern="1200">
                <a:ln>
                  <a:solidFill>
                    <a:schemeClr val="bg1">
                      <a:alpha val="0"/>
                    </a:schemeClr>
                  </a:solidFill>
                </a:ln>
                <a:solidFill>
                  <a:srgbClr val="595959"/>
                </a:solidFill>
                <a:latin typeface="+mn-lt"/>
                <a:ea typeface="+mn-ea"/>
                <a:cs typeface="+mn-cs"/>
              </a:defRPr>
            </a:lvl2pPr>
            <a:lvl3pPr marL="1258888" indent="-344488" algn="l" defTabSz="914363" rtl="0" eaLnBrk="1" latinLnBrk="0" hangingPunct="1">
              <a:lnSpc>
                <a:spcPct val="100000"/>
              </a:lnSpc>
              <a:spcBef>
                <a:spcPts val="300"/>
              </a:spcBef>
              <a:spcAft>
                <a:spcPts val="0"/>
              </a:spcAft>
              <a:buSzPct val="80000"/>
              <a:buFont typeface="Arial" pitchFamily="34" charset="0"/>
              <a:buChar char="•"/>
              <a:defRPr sz="2400" kern="1200">
                <a:ln>
                  <a:solidFill>
                    <a:schemeClr val="bg1">
                      <a:alpha val="0"/>
                    </a:schemeClr>
                  </a:solidFill>
                </a:ln>
                <a:solidFill>
                  <a:srgbClr val="595959"/>
                </a:solidFill>
                <a:latin typeface="+mn-lt"/>
                <a:ea typeface="+mn-ea"/>
                <a:cs typeface="+mn-cs"/>
              </a:defRPr>
            </a:lvl3pPr>
            <a:lvl4pPr marL="1716088" indent="-346075" algn="l" defTabSz="914363" rtl="0" eaLnBrk="1" latinLnBrk="0" hangingPunct="1">
              <a:lnSpc>
                <a:spcPct val="100000"/>
              </a:lnSpc>
              <a:spcBef>
                <a:spcPts val="300"/>
              </a:spcBef>
              <a:spcAft>
                <a:spcPts val="0"/>
              </a:spcAft>
              <a:buSzPct val="80000"/>
              <a:buFont typeface="Arial" pitchFamily="34" charset="0"/>
              <a:buChar char="•"/>
              <a:defRPr sz="2000" kern="1200">
                <a:ln>
                  <a:solidFill>
                    <a:schemeClr val="bg1">
                      <a:alpha val="0"/>
                    </a:schemeClr>
                  </a:solidFill>
                </a:ln>
                <a:solidFill>
                  <a:srgbClr val="595959"/>
                </a:solidFill>
                <a:latin typeface="+mn-lt"/>
                <a:ea typeface="+mn-ea"/>
                <a:cs typeface="+mn-cs"/>
              </a:defRPr>
            </a:lvl4pPr>
            <a:lvl5pPr marL="2176463" indent="-347663" algn="l" defTabSz="914363" rtl="0" eaLnBrk="1" latinLnBrk="0" hangingPunct="1">
              <a:lnSpc>
                <a:spcPct val="100000"/>
              </a:lnSpc>
              <a:spcBef>
                <a:spcPts val="300"/>
              </a:spcBef>
              <a:spcAft>
                <a:spcPts val="0"/>
              </a:spcAft>
              <a:buSzPct val="80000"/>
              <a:buFont typeface="Arial" pitchFamily="34" charset="0"/>
              <a:buChar char="•"/>
              <a:defRPr sz="2000" kern="1200">
                <a:ln>
                  <a:solidFill>
                    <a:schemeClr val="bg1">
                      <a:alpha val="0"/>
                    </a:schemeClr>
                  </a:solidFill>
                </a:ln>
                <a:solidFill>
                  <a:srgbClr val="595959"/>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sz="2000" dirty="0"/>
          </a:p>
        </p:txBody>
      </p:sp>
      <p:sp>
        <p:nvSpPr>
          <p:cNvPr id="3" name="Rectangle 2"/>
          <p:cNvSpPr/>
          <p:nvPr>
            <p:custDataLst>
              <p:tags r:id="rId5"/>
            </p:custDataLst>
          </p:nvPr>
        </p:nvSpPr>
        <p:spPr bwMode="auto">
          <a:xfrm>
            <a:off x="516572" y="1420813"/>
            <a:ext cx="5484178"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4363" fontAlgn="base">
              <a:spcBef>
                <a:spcPts val="1200"/>
              </a:spcBef>
              <a:buSzPct val="80000"/>
            </a:pPr>
            <a:r>
              <a:rPr lang="en-US" sz="3200" dirty="0" smtClean="0">
                <a:ln>
                  <a:solidFill>
                    <a:schemeClr val="bg1">
                      <a:alpha val="0"/>
                    </a:schemeClr>
                  </a:solidFill>
                </a:ln>
                <a:solidFill>
                  <a:schemeClr val="bg1"/>
                </a:solidFill>
              </a:rPr>
              <a:t>Related sessions</a:t>
            </a:r>
            <a:endParaRPr lang="en-US" sz="3200" dirty="0">
              <a:ln>
                <a:solidFill>
                  <a:schemeClr val="bg1">
                    <a:alpha val="0"/>
                  </a:schemeClr>
                </a:solidFill>
              </a:ln>
              <a:solidFill>
                <a:schemeClr val="bg1"/>
              </a:solidFill>
            </a:endParaRPr>
          </a:p>
        </p:txBody>
      </p:sp>
      <p:sp>
        <p:nvSpPr>
          <p:cNvPr id="8" name="Rectangle 7"/>
          <p:cNvSpPr/>
          <p:nvPr>
            <p:custDataLst>
              <p:tags r:id="rId6"/>
            </p:custDataLst>
          </p:nvPr>
        </p:nvSpPr>
        <p:spPr bwMode="auto">
          <a:xfrm>
            <a:off x="6172835" y="1420813"/>
            <a:ext cx="5503228" cy="584771"/>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b" anchorCtr="0" compatLnSpc="1">
            <a:prstTxWarp prst="textNoShape">
              <a:avLst/>
            </a:prstTxWarp>
            <a:noAutofit/>
          </a:bodyPr>
          <a:lstStyle/>
          <a:p>
            <a:pPr algn="ctr" defTabSz="914363" fontAlgn="base">
              <a:spcBef>
                <a:spcPts val="1200"/>
              </a:spcBef>
              <a:buSzPct val="80000"/>
            </a:pPr>
            <a:r>
              <a:rPr lang="en-US" sz="3200" dirty="0" smtClean="0">
                <a:ln>
                  <a:solidFill>
                    <a:schemeClr val="bg1">
                      <a:alpha val="0"/>
                    </a:schemeClr>
                  </a:solidFill>
                </a:ln>
                <a:solidFill>
                  <a:schemeClr val="bg1"/>
                </a:solidFill>
              </a:rPr>
              <a:t>Documentation &amp; articles</a:t>
            </a:r>
            <a:endParaRPr lang="en-US" sz="3200" dirty="0">
              <a:ln>
                <a:solidFill>
                  <a:schemeClr val="bg1">
                    <a:alpha val="0"/>
                  </a:schemeClr>
                </a:solidFill>
              </a:ln>
              <a:solidFill>
                <a:schemeClr val="bg1"/>
              </a:solidFill>
            </a:endParaRPr>
          </a:p>
        </p:txBody>
      </p:sp>
      <p:sp>
        <p:nvSpPr>
          <p:cNvPr id="2" name="Title 1"/>
          <p:cNvSpPr>
            <a:spLocks noGrp="1"/>
          </p:cNvSpPr>
          <p:nvPr>
            <p:ph type="title"/>
            <p:custDataLst>
              <p:tags r:id="rId7"/>
            </p:custDataLst>
          </p:nvPr>
        </p:nvSpPr>
        <p:spPr/>
        <p:txBody>
          <a:bodyPr/>
          <a:lstStyle/>
          <a:p>
            <a:r>
              <a:rPr lang="en-US" smtClean="0"/>
              <a:t>For More Information</a:t>
            </a:r>
            <a:endParaRPr lang="en-US" dirty="0"/>
          </a:p>
        </p:txBody>
      </p:sp>
    </p:spTree>
    <p:extLst>
      <p:ext uri="{BB962C8B-B14F-4D97-AF65-F5344CB8AC3E}">
        <p14:creationId xmlns:p14="http://schemas.microsoft.com/office/powerpoint/2010/main" val="3072064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367757065"/>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80907"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5" name="Title 4"/>
          <p:cNvSpPr>
            <a:spLocks noGrp="1"/>
          </p:cNvSpPr>
          <p:nvPr>
            <p:ph type="title"/>
          </p:nvPr>
        </p:nvSpPr>
        <p:spPr/>
        <p:txBody>
          <a:bodyPr/>
          <a:lstStyle/>
          <a:p>
            <a:r>
              <a:rPr lang="en-US" dirty="0" smtClean="0"/>
              <a:t>Resources</a:t>
            </a:r>
            <a:endParaRPr lang="en-US" dirty="0"/>
          </a:p>
        </p:txBody>
      </p:sp>
      <p:sp>
        <p:nvSpPr>
          <p:cNvPr id="3" name="Text Placeholder 2"/>
          <p:cNvSpPr>
            <a:spLocks noGrp="1"/>
          </p:cNvSpPr>
          <p:nvPr>
            <p:ph type="body" sz="quarter" idx="10"/>
            <p:custDataLst>
              <p:tags r:id="rId3"/>
            </p:custDataLst>
          </p:nvPr>
        </p:nvSpPr>
        <p:spPr>
          <a:xfrm>
            <a:off x="519112" y="1140657"/>
            <a:ext cx="11149013" cy="3564053"/>
          </a:xfrm>
        </p:spPr>
        <p:txBody>
          <a:bodyPr/>
          <a:lstStyle/>
          <a:p>
            <a:pPr>
              <a:spcAft>
                <a:spcPts val="1200"/>
              </a:spcAft>
            </a:pPr>
            <a:r>
              <a:rPr lang="en-US" sz="3200" dirty="0">
                <a:ln w="3175">
                  <a:noFill/>
                </a:ln>
                <a:gradFill flip="none" rotWithShape="1">
                  <a:gsLst>
                    <a:gs pos="0">
                      <a:srgbClr val="595959"/>
                    </a:gs>
                    <a:gs pos="86000">
                      <a:srgbClr val="595959"/>
                    </a:gs>
                  </a:gsLst>
                  <a:lin ang="5400000" scaled="0"/>
                  <a:tileRect/>
                </a:gradFill>
                <a:latin typeface="+mn-lt"/>
                <a:cs typeface="Arial" charset="0"/>
              </a:rPr>
              <a:t>News</a:t>
            </a:r>
            <a:r>
              <a:rPr lang="en-US" sz="3200" dirty="0" smtClean="0">
                <a:latin typeface="+mn-lt"/>
              </a:rPr>
              <a:t/>
            </a:r>
            <a:br>
              <a:rPr lang="en-US" sz="3200" dirty="0" smtClean="0">
                <a:latin typeface="+mn-lt"/>
              </a:rPr>
            </a:br>
            <a:r>
              <a:rPr lang="en-US" sz="3200" dirty="0">
                <a:latin typeface="+mn-lt"/>
                <a:hlinkClick r:id="rId9"/>
              </a:rPr>
              <a:t>http://</a:t>
            </a:r>
            <a:r>
              <a:rPr lang="en-US" sz="3200" dirty="0" smtClean="0">
                <a:latin typeface="+mn-lt"/>
                <a:hlinkClick r:id="rId9"/>
              </a:rPr>
              <a:t>blogs.msdn.com/IE</a:t>
            </a:r>
            <a:endParaRPr lang="en-US" sz="3200" dirty="0" smtClean="0">
              <a:latin typeface="+mn-lt"/>
            </a:endParaRPr>
          </a:p>
          <a:p>
            <a:pPr>
              <a:spcAft>
                <a:spcPts val="1200"/>
              </a:spcAft>
            </a:pPr>
            <a:r>
              <a:rPr lang="en-US" sz="3200" dirty="0">
                <a:ln w="3175">
                  <a:noFill/>
                </a:ln>
                <a:gradFill flip="none" rotWithShape="1">
                  <a:gsLst>
                    <a:gs pos="0">
                      <a:srgbClr val="595959"/>
                    </a:gs>
                    <a:gs pos="86000">
                      <a:srgbClr val="595959"/>
                    </a:gs>
                  </a:gsLst>
                  <a:lin ang="5400000" scaled="0"/>
                  <a:tileRect/>
                </a:gradFill>
                <a:latin typeface="+mj-lt"/>
                <a:cs typeface="Arial" charset="0"/>
              </a:rPr>
              <a:t>HTML5 Demo Gallery</a:t>
            </a:r>
            <a:r>
              <a:rPr lang="en-US" sz="3200" dirty="0">
                <a:latin typeface="+mn-lt"/>
              </a:rPr>
              <a:t/>
            </a:r>
            <a:br>
              <a:rPr lang="en-US" sz="3200" dirty="0">
                <a:latin typeface="+mn-lt"/>
              </a:rPr>
            </a:br>
            <a:r>
              <a:rPr lang="en-US" sz="3200" dirty="0">
                <a:latin typeface="+mn-lt"/>
                <a:hlinkClick r:id="rId10"/>
              </a:rPr>
              <a:t>http://</a:t>
            </a:r>
            <a:r>
              <a:rPr lang="en-US" sz="3200" dirty="0" smtClean="0">
                <a:latin typeface="+mn-lt"/>
                <a:hlinkClick r:id="rId10"/>
              </a:rPr>
              <a:t>www.beautyoftheweb.com</a:t>
            </a:r>
            <a:endParaRPr lang="en-US" sz="3200" dirty="0" smtClean="0">
              <a:latin typeface="+mn-lt"/>
            </a:endParaRPr>
          </a:p>
          <a:p>
            <a:pPr>
              <a:spcAft>
                <a:spcPts val="1200"/>
              </a:spcAft>
            </a:pPr>
            <a:r>
              <a:rPr lang="en-US" sz="3200" dirty="0" smtClean="0">
                <a:ln w="3175">
                  <a:noFill/>
                </a:ln>
                <a:gradFill flip="none" rotWithShape="1">
                  <a:gsLst>
                    <a:gs pos="0">
                      <a:srgbClr val="595959"/>
                    </a:gs>
                    <a:gs pos="86000">
                      <a:srgbClr val="595959"/>
                    </a:gs>
                  </a:gsLst>
                  <a:lin ang="5400000" scaled="0"/>
                  <a:tileRect/>
                </a:gradFill>
                <a:latin typeface="+mn-lt"/>
                <a:cs typeface="Arial" charset="0"/>
              </a:rPr>
              <a:t>HTML5 </a:t>
            </a:r>
            <a:r>
              <a:rPr lang="en-US" sz="3200" dirty="0">
                <a:ln w="3175">
                  <a:noFill/>
                </a:ln>
                <a:gradFill flip="none" rotWithShape="1">
                  <a:gsLst>
                    <a:gs pos="0">
                      <a:srgbClr val="595959"/>
                    </a:gs>
                    <a:gs pos="86000">
                      <a:srgbClr val="595959"/>
                    </a:gs>
                  </a:gsLst>
                  <a:lin ang="5400000" scaled="0"/>
                  <a:tileRect/>
                </a:gradFill>
                <a:latin typeface="+mn-lt"/>
                <a:cs typeface="Arial" charset="0"/>
              </a:rPr>
              <a:t>Labs</a:t>
            </a:r>
            <a:r>
              <a:rPr lang="en-US" sz="3200" dirty="0">
                <a:latin typeface="+mn-lt"/>
              </a:rPr>
              <a:t/>
            </a:r>
            <a:br>
              <a:rPr lang="en-US" sz="3200" dirty="0">
                <a:latin typeface="+mn-lt"/>
              </a:rPr>
            </a:br>
            <a:r>
              <a:rPr lang="en-US" sz="3200" dirty="0">
                <a:latin typeface="+mn-lt"/>
                <a:hlinkClick r:id="rId11"/>
              </a:rPr>
              <a:t>http://</a:t>
            </a:r>
            <a:r>
              <a:rPr lang="en-US" sz="3200" dirty="0" smtClean="0">
                <a:latin typeface="+mn-lt"/>
                <a:hlinkClick r:id="rId11"/>
              </a:rPr>
              <a:t>www.html5labs.com</a:t>
            </a:r>
            <a:endParaRPr lang="en-US" sz="3200" dirty="0" smtClean="0">
              <a:latin typeface="+mn-lt"/>
            </a:endParaRPr>
          </a:p>
          <a:p>
            <a:pPr>
              <a:spcAft>
                <a:spcPts val="1200"/>
              </a:spcAft>
            </a:pPr>
            <a:endParaRPr lang="en-US" sz="3200" dirty="0">
              <a:latin typeface="+mn-lt"/>
            </a:endParaRPr>
          </a:p>
        </p:txBody>
      </p:sp>
      <p:sp>
        <p:nvSpPr>
          <p:cNvPr id="8" name="Freeform 58"/>
          <p:cNvSpPr>
            <a:spLocks noEditPoints="1"/>
          </p:cNvSpPr>
          <p:nvPr/>
        </p:nvSpPr>
        <p:spPr bwMode="black">
          <a:xfrm>
            <a:off x="7196409" y="1141413"/>
            <a:ext cx="3689695" cy="3954680"/>
          </a:xfrm>
          <a:custGeom>
            <a:avLst/>
            <a:gdLst>
              <a:gd name="T0" fmla="*/ 181 w 182"/>
              <a:gd name="T1" fmla="*/ 65 h 195"/>
              <a:gd name="T2" fmla="*/ 88 w 182"/>
              <a:gd name="T3" fmla="*/ 0 h 195"/>
              <a:gd name="T4" fmla="*/ 88 w 182"/>
              <a:gd name="T5" fmla="*/ 40 h 195"/>
              <a:gd name="T6" fmla="*/ 1 w 182"/>
              <a:gd name="T7" fmla="*/ 40 h 195"/>
              <a:gd name="T8" fmla="*/ 1 w 182"/>
              <a:gd name="T9" fmla="*/ 89 h 195"/>
              <a:gd name="T10" fmla="*/ 57 w 182"/>
              <a:gd name="T11" fmla="*/ 89 h 195"/>
              <a:gd name="T12" fmla="*/ 88 w 182"/>
              <a:gd name="T13" fmla="*/ 68 h 195"/>
              <a:gd name="T14" fmla="*/ 88 w 182"/>
              <a:gd name="T15" fmla="*/ 130 h 195"/>
              <a:gd name="T16" fmla="*/ 181 w 182"/>
              <a:gd name="T17" fmla="*/ 65 h 195"/>
              <a:gd name="T18" fmla="*/ 19 w 182"/>
              <a:gd name="T19" fmla="*/ 127 h 195"/>
              <a:gd name="T20" fmla="*/ 88 w 182"/>
              <a:gd name="T21" fmla="*/ 172 h 195"/>
              <a:gd name="T22" fmla="*/ 88 w 182"/>
              <a:gd name="T23" fmla="*/ 142 h 195"/>
              <a:gd name="T24" fmla="*/ 178 w 182"/>
              <a:gd name="T25" fmla="*/ 142 h 195"/>
              <a:gd name="T26" fmla="*/ 178 w 182"/>
              <a:gd name="T27" fmla="*/ 153 h 195"/>
              <a:gd name="T28" fmla="*/ 100 w 182"/>
              <a:gd name="T29" fmla="*/ 153 h 195"/>
              <a:gd name="T30" fmla="*/ 100 w 182"/>
              <a:gd name="T31" fmla="*/ 195 h 195"/>
              <a:gd name="T32" fmla="*/ 0 w 182"/>
              <a:gd name="T33" fmla="*/ 127 h 195"/>
              <a:gd name="T34" fmla="*/ 19 w 182"/>
              <a:gd name="T35" fmla="*/ 12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95">
                <a:moveTo>
                  <a:pt x="181" y="65"/>
                </a:moveTo>
                <a:cubicBezTo>
                  <a:pt x="88" y="0"/>
                  <a:pt x="88" y="0"/>
                  <a:pt x="88" y="0"/>
                </a:cubicBezTo>
                <a:cubicBezTo>
                  <a:pt x="88" y="40"/>
                  <a:pt x="88" y="40"/>
                  <a:pt x="88" y="40"/>
                </a:cubicBezTo>
                <a:cubicBezTo>
                  <a:pt x="1" y="40"/>
                  <a:pt x="1" y="40"/>
                  <a:pt x="1" y="40"/>
                </a:cubicBezTo>
                <a:cubicBezTo>
                  <a:pt x="1" y="89"/>
                  <a:pt x="1" y="89"/>
                  <a:pt x="1" y="89"/>
                </a:cubicBezTo>
                <a:cubicBezTo>
                  <a:pt x="57" y="89"/>
                  <a:pt x="57" y="89"/>
                  <a:pt x="57" y="89"/>
                </a:cubicBezTo>
                <a:cubicBezTo>
                  <a:pt x="88" y="68"/>
                  <a:pt x="88" y="68"/>
                  <a:pt x="88" y="68"/>
                </a:cubicBezTo>
                <a:cubicBezTo>
                  <a:pt x="88" y="130"/>
                  <a:pt x="88" y="130"/>
                  <a:pt x="88" y="130"/>
                </a:cubicBezTo>
                <a:cubicBezTo>
                  <a:pt x="181" y="65"/>
                  <a:pt x="181" y="65"/>
                  <a:pt x="181" y="65"/>
                </a:cubicBezTo>
                <a:close/>
                <a:moveTo>
                  <a:pt x="19" y="127"/>
                </a:moveTo>
                <a:cubicBezTo>
                  <a:pt x="88" y="172"/>
                  <a:pt x="88" y="172"/>
                  <a:pt x="88" y="172"/>
                </a:cubicBezTo>
                <a:cubicBezTo>
                  <a:pt x="88" y="142"/>
                  <a:pt x="88" y="142"/>
                  <a:pt x="88" y="142"/>
                </a:cubicBezTo>
                <a:cubicBezTo>
                  <a:pt x="178" y="142"/>
                  <a:pt x="178" y="142"/>
                  <a:pt x="178" y="142"/>
                </a:cubicBezTo>
                <a:cubicBezTo>
                  <a:pt x="182" y="142"/>
                  <a:pt x="182" y="153"/>
                  <a:pt x="178" y="153"/>
                </a:cubicBezTo>
                <a:cubicBezTo>
                  <a:pt x="100" y="153"/>
                  <a:pt x="100" y="153"/>
                  <a:pt x="100" y="153"/>
                </a:cubicBezTo>
                <a:cubicBezTo>
                  <a:pt x="100" y="195"/>
                  <a:pt x="100" y="195"/>
                  <a:pt x="100" y="195"/>
                </a:cubicBezTo>
                <a:cubicBezTo>
                  <a:pt x="0" y="127"/>
                  <a:pt x="0" y="127"/>
                  <a:pt x="0" y="127"/>
                </a:cubicBezTo>
                <a:cubicBezTo>
                  <a:pt x="19" y="127"/>
                  <a:pt x="19" y="127"/>
                  <a:pt x="19" y="127"/>
                </a:cubicBezTo>
                <a:close/>
              </a:path>
            </a:pathLst>
          </a:custGeom>
          <a:solidFill>
            <a:schemeClr val="tx1">
              <a:lumMod val="10000"/>
              <a:lumOff val="90000"/>
            </a:schemeClr>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6" name="Text Placeholder 2"/>
          <p:cNvSpPr txBox="1">
            <a:spLocks/>
          </p:cNvSpPr>
          <p:nvPr>
            <p:custDataLst>
              <p:tags r:id="rId4"/>
            </p:custDataLst>
          </p:nvPr>
        </p:nvSpPr>
        <p:spPr>
          <a:xfrm>
            <a:off x="6166896" y="1152683"/>
            <a:ext cx="5788320" cy="2966966"/>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12"/>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12"/>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12"/>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Aft>
                <a:spcPts val="1200"/>
              </a:spcAft>
            </a:pPr>
            <a:r>
              <a:rPr lang="en-US" sz="3200" dirty="0" smtClean="0">
                <a:ln w="3175">
                  <a:noFill/>
                </a:ln>
                <a:gradFill flip="none" rotWithShape="1">
                  <a:gsLst>
                    <a:gs pos="0">
                      <a:srgbClr val="595959"/>
                    </a:gs>
                    <a:gs pos="86000">
                      <a:srgbClr val="595959"/>
                    </a:gs>
                  </a:gsLst>
                  <a:lin ang="5400000" scaled="0"/>
                  <a:tileRect/>
                </a:gradFill>
                <a:latin typeface="+mn-lt"/>
                <a:cs typeface="Arial" charset="0"/>
              </a:rPr>
              <a:t>W3C HTML5 Working Group</a:t>
            </a:r>
            <a:r>
              <a:rPr lang="en-US" sz="3200" dirty="0" smtClean="0">
                <a:latin typeface="+mn-lt"/>
              </a:rPr>
              <a:t/>
            </a:r>
            <a:br>
              <a:rPr lang="en-US" sz="3200" dirty="0" smtClean="0">
                <a:latin typeface="+mn-lt"/>
              </a:rPr>
            </a:br>
            <a:r>
              <a:rPr lang="en-US" sz="3200" dirty="0" smtClean="0">
                <a:latin typeface="+mn-lt"/>
                <a:hlinkClick r:id="rId13"/>
              </a:rPr>
              <a:t>http://www.w3.org/html/wg</a:t>
            </a:r>
            <a:endParaRPr lang="en-US" sz="3200" dirty="0" smtClean="0">
              <a:latin typeface="+mn-lt"/>
            </a:endParaRPr>
          </a:p>
          <a:p>
            <a:pPr>
              <a:spcAft>
                <a:spcPts val="1200"/>
              </a:spcAft>
            </a:pPr>
            <a:r>
              <a:rPr lang="en-US" sz="3200" dirty="0" smtClean="0">
                <a:ln w="3175">
                  <a:noFill/>
                </a:ln>
                <a:gradFill flip="none" rotWithShape="1">
                  <a:gsLst>
                    <a:gs pos="0">
                      <a:srgbClr val="595959"/>
                    </a:gs>
                    <a:gs pos="86000">
                      <a:srgbClr val="595959"/>
                    </a:gs>
                  </a:gsLst>
                  <a:lin ang="5400000" scaled="0"/>
                  <a:tileRect/>
                </a:gradFill>
                <a:latin typeface="+mn-lt"/>
                <a:cs typeface="Arial" charset="0"/>
              </a:rPr>
              <a:t>IE Blog</a:t>
            </a:r>
            <a:r>
              <a:rPr lang="en-US" sz="3200" dirty="0" smtClean="0">
                <a:latin typeface="+mn-lt"/>
              </a:rPr>
              <a:t/>
            </a:r>
            <a:br>
              <a:rPr lang="en-US" sz="3200" dirty="0" smtClean="0">
                <a:latin typeface="+mn-lt"/>
              </a:rPr>
            </a:br>
            <a:r>
              <a:rPr lang="en-US" sz="3200" dirty="0" smtClean="0">
                <a:latin typeface="+mn-lt"/>
                <a:hlinkClick r:id="rId9"/>
              </a:rPr>
              <a:t>http://blogs.msdn.com/IE</a:t>
            </a:r>
            <a:endParaRPr lang="en-US" sz="3200" dirty="0" smtClean="0">
              <a:latin typeface="+mn-lt"/>
            </a:endParaRPr>
          </a:p>
          <a:p>
            <a:pPr>
              <a:spcAft>
                <a:spcPts val="1200"/>
              </a:spcAft>
            </a:pPr>
            <a:r>
              <a:rPr lang="en-US" sz="3200" dirty="0" smtClean="0">
                <a:ln w="3175">
                  <a:noFill/>
                </a:ln>
                <a:gradFill flip="none" rotWithShape="1">
                  <a:gsLst>
                    <a:gs pos="0">
                      <a:srgbClr val="595959"/>
                    </a:gs>
                    <a:gs pos="86000">
                      <a:srgbClr val="595959"/>
                    </a:gs>
                  </a:gsLst>
                  <a:lin ang="5400000" scaled="0"/>
                  <a:tileRect/>
                </a:gradFill>
                <a:latin typeface="+mn-lt"/>
                <a:cs typeface="Arial" charset="0"/>
              </a:rPr>
              <a:t>IE9 Test Drive</a:t>
            </a:r>
            <a:r>
              <a:rPr lang="en-US" sz="3200" dirty="0" smtClean="0">
                <a:latin typeface="+mn-lt"/>
              </a:rPr>
              <a:t/>
            </a:r>
            <a:br>
              <a:rPr lang="en-US" sz="3200" dirty="0" smtClean="0">
                <a:latin typeface="+mn-lt"/>
              </a:rPr>
            </a:br>
            <a:r>
              <a:rPr lang="en-US" sz="3200" dirty="0" smtClean="0">
                <a:latin typeface="+mn-lt"/>
                <a:hlinkClick r:id="rId14"/>
              </a:rPr>
              <a:t>http://www.ietestdrive.com</a:t>
            </a:r>
            <a:endParaRPr lang="en-US" sz="3200" dirty="0" smtClean="0">
              <a:latin typeface="+mn-lt"/>
            </a:endParaRPr>
          </a:p>
        </p:txBody>
      </p:sp>
    </p:spTree>
    <p:extLst>
      <p:ext uri="{BB962C8B-B14F-4D97-AF65-F5344CB8AC3E}">
        <p14:creationId xmlns:p14="http://schemas.microsoft.com/office/powerpoint/2010/main" val="3186431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85946123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8506"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Tree>
    <p:extLst>
      <p:ext uri="{BB962C8B-B14F-4D97-AF65-F5344CB8AC3E}">
        <p14:creationId xmlns:p14="http://schemas.microsoft.com/office/powerpoint/2010/main" val="1847082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HTML5 in IE10</a:t>
            </a:r>
            <a:endParaRPr lang="en-US" dirty="0"/>
          </a:p>
        </p:txBody>
      </p:sp>
      <p:sp>
        <p:nvSpPr>
          <p:cNvPr id="3" name="Freeform 2"/>
          <p:cNvSpPr/>
          <p:nvPr/>
        </p:nvSpPr>
        <p:spPr>
          <a:xfrm>
            <a:off x="1968822" y="1141413"/>
            <a:ext cx="2450592" cy="554037"/>
          </a:xfrm>
          <a:custGeom>
            <a:avLst/>
            <a:gdLst>
              <a:gd name="connsiteX0" fmla="*/ 0 w 2475854"/>
              <a:gd name="connsiteY0" fmla="*/ 0 h 990341"/>
              <a:gd name="connsiteX1" fmla="*/ 2475854 w 2475854"/>
              <a:gd name="connsiteY1" fmla="*/ 0 h 990341"/>
              <a:gd name="connsiteX2" fmla="*/ 2475854 w 2475854"/>
              <a:gd name="connsiteY2" fmla="*/ 990341 h 990341"/>
              <a:gd name="connsiteX3" fmla="*/ 0 w 2475854"/>
              <a:gd name="connsiteY3" fmla="*/ 990341 h 990341"/>
              <a:gd name="connsiteX4" fmla="*/ 0 w 2475854"/>
              <a:gd name="connsiteY4" fmla="*/ 0 h 990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854" h="990341">
                <a:moveTo>
                  <a:pt x="0" y="0"/>
                </a:moveTo>
                <a:lnTo>
                  <a:pt x="2475854" y="0"/>
                </a:lnTo>
                <a:lnTo>
                  <a:pt x="2475854" y="990341"/>
                </a:lnTo>
                <a:lnTo>
                  <a:pt x="0" y="990341"/>
                </a:lnTo>
                <a:lnTo>
                  <a:pt x="0" y="0"/>
                </a:lnTo>
                <a:close/>
              </a:path>
            </a:pathLst>
          </a:custGeom>
          <a:solidFill>
            <a:schemeClr val="accent4"/>
          </a:solidFill>
          <a:ln>
            <a:noFill/>
          </a:ln>
        </p:spPr>
        <p:style>
          <a:lnRef idx="2">
            <a:schemeClr val="accent6">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algn="ctr" defTabSz="622300">
              <a:lnSpc>
                <a:spcPct val="90000"/>
              </a:lnSpc>
              <a:spcBef>
                <a:spcPct val="0"/>
              </a:spcBef>
              <a:spcAft>
                <a:spcPct val="35000"/>
              </a:spcAft>
            </a:pPr>
            <a:r>
              <a:rPr lang="en-US" sz="4000" dirty="0">
                <a:solidFill>
                  <a:schemeClr val="lt1">
                    <a:alpha val="99000"/>
                  </a:schemeClr>
                </a:solidFill>
              </a:rPr>
              <a:t>HTML5</a:t>
            </a:r>
          </a:p>
        </p:txBody>
      </p:sp>
      <p:sp>
        <p:nvSpPr>
          <p:cNvPr id="5" name="Freeform 4"/>
          <p:cNvSpPr/>
          <p:nvPr/>
        </p:nvSpPr>
        <p:spPr>
          <a:xfrm>
            <a:off x="1956191" y="1810512"/>
            <a:ext cx="2475854" cy="2944012"/>
          </a:xfrm>
          <a:custGeom>
            <a:avLst/>
            <a:gdLst>
              <a:gd name="connsiteX0" fmla="*/ 0 w 2475854"/>
              <a:gd name="connsiteY0" fmla="*/ 0 h 2944012"/>
              <a:gd name="connsiteX1" fmla="*/ 2475854 w 2475854"/>
              <a:gd name="connsiteY1" fmla="*/ 0 h 2944012"/>
              <a:gd name="connsiteX2" fmla="*/ 2475854 w 2475854"/>
              <a:gd name="connsiteY2" fmla="*/ 2944012 h 2944012"/>
              <a:gd name="connsiteX3" fmla="*/ 0 w 2475854"/>
              <a:gd name="connsiteY3" fmla="*/ 2944012 h 2944012"/>
              <a:gd name="connsiteX4" fmla="*/ 0 w 2475854"/>
              <a:gd name="connsiteY4" fmla="*/ 0 h 2944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854" h="2944012">
                <a:moveTo>
                  <a:pt x="0" y="0"/>
                </a:moveTo>
                <a:lnTo>
                  <a:pt x="2475854" y="0"/>
                </a:lnTo>
                <a:lnTo>
                  <a:pt x="2475854" y="2944012"/>
                </a:lnTo>
                <a:lnTo>
                  <a:pt x="0" y="2944012"/>
                </a:lnTo>
                <a:lnTo>
                  <a:pt x="0" y="0"/>
                </a:lnTo>
                <a:close/>
              </a:path>
            </a:pathLst>
          </a:custGeom>
          <a:no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0" lvl="1" defTabSz="622300">
              <a:lnSpc>
                <a:spcPct val="90000"/>
              </a:lnSpc>
              <a:spcBef>
                <a:spcPct val="0"/>
              </a:spcBef>
              <a:spcAft>
                <a:spcPct val="15000"/>
              </a:spcAft>
            </a:pPr>
            <a:r>
              <a:rPr lang="en-US" sz="1700" dirty="0">
                <a:solidFill>
                  <a:schemeClr val="tx2">
                    <a:alpha val="99000"/>
                  </a:schemeClr>
                </a:solidFill>
              </a:rPr>
              <a:t>Application Cache</a:t>
            </a:r>
          </a:p>
          <a:p>
            <a:pPr marL="0" lvl="1" defTabSz="622300">
              <a:lnSpc>
                <a:spcPct val="90000"/>
              </a:lnSpc>
              <a:spcBef>
                <a:spcPct val="0"/>
              </a:spcBef>
              <a:spcAft>
                <a:spcPct val="15000"/>
              </a:spcAft>
            </a:pPr>
            <a:r>
              <a:rPr lang="en-US" sz="1700" dirty="0">
                <a:solidFill>
                  <a:schemeClr val="tx2">
                    <a:alpha val="99000"/>
                  </a:schemeClr>
                </a:solidFill>
              </a:rPr>
              <a:t>Drag&amp;Drop</a:t>
            </a:r>
          </a:p>
          <a:p>
            <a:pPr marL="0" lvl="1" defTabSz="622300">
              <a:lnSpc>
                <a:spcPct val="90000"/>
              </a:lnSpc>
              <a:spcBef>
                <a:spcPct val="0"/>
              </a:spcBef>
              <a:spcAft>
                <a:spcPct val="15000"/>
              </a:spcAft>
            </a:pPr>
            <a:r>
              <a:rPr lang="en-US" sz="1700" dirty="0">
                <a:solidFill>
                  <a:schemeClr val="tx2">
                    <a:alpha val="99000"/>
                  </a:schemeClr>
                </a:solidFill>
              </a:rPr>
              <a:t>File API</a:t>
            </a:r>
          </a:p>
          <a:p>
            <a:pPr marL="0" lvl="1" defTabSz="622300">
              <a:lnSpc>
                <a:spcPct val="90000"/>
              </a:lnSpc>
              <a:spcBef>
                <a:spcPct val="0"/>
              </a:spcBef>
              <a:spcAft>
                <a:spcPct val="15000"/>
              </a:spcAft>
            </a:pPr>
            <a:r>
              <a:rPr lang="en-US" sz="1700" dirty="0">
                <a:solidFill>
                  <a:schemeClr val="tx2">
                    <a:alpha val="99000"/>
                  </a:schemeClr>
                </a:solidFill>
              </a:rPr>
              <a:t>Forms Validation</a:t>
            </a:r>
          </a:p>
          <a:p>
            <a:pPr marL="0" lvl="1" defTabSz="622300">
              <a:lnSpc>
                <a:spcPct val="90000"/>
              </a:lnSpc>
              <a:spcBef>
                <a:spcPct val="0"/>
              </a:spcBef>
              <a:spcAft>
                <a:spcPct val="15000"/>
              </a:spcAft>
            </a:pPr>
            <a:r>
              <a:rPr lang="en-US" sz="1700" dirty="0">
                <a:solidFill>
                  <a:schemeClr val="tx2">
                    <a:alpha val="99000"/>
                  </a:schemeClr>
                </a:solidFill>
              </a:rPr>
              <a:t>History</a:t>
            </a:r>
          </a:p>
          <a:p>
            <a:pPr marL="0" lvl="1" defTabSz="622300">
              <a:lnSpc>
                <a:spcPct val="90000"/>
              </a:lnSpc>
              <a:spcBef>
                <a:spcPct val="0"/>
              </a:spcBef>
              <a:spcAft>
                <a:spcPct val="15000"/>
              </a:spcAft>
            </a:pPr>
            <a:r>
              <a:rPr lang="en-US" sz="1700" dirty="0">
                <a:solidFill>
                  <a:schemeClr val="tx2">
                    <a:alpha val="99000"/>
                  </a:schemeClr>
                </a:solidFill>
              </a:rPr>
              <a:t>IndexedDB</a:t>
            </a:r>
          </a:p>
          <a:p>
            <a:pPr marL="0" lvl="1" defTabSz="622300">
              <a:lnSpc>
                <a:spcPct val="90000"/>
              </a:lnSpc>
              <a:spcBef>
                <a:spcPct val="0"/>
              </a:spcBef>
              <a:spcAft>
                <a:spcPct val="15000"/>
              </a:spcAft>
            </a:pPr>
            <a:r>
              <a:rPr lang="en-US" sz="1700" dirty="0">
                <a:solidFill>
                  <a:schemeClr val="tx2">
                    <a:alpha val="99000"/>
                  </a:schemeClr>
                </a:solidFill>
              </a:rPr>
              <a:t>Sandbox</a:t>
            </a:r>
          </a:p>
          <a:p>
            <a:pPr marL="0" lvl="1" defTabSz="622300">
              <a:lnSpc>
                <a:spcPct val="90000"/>
              </a:lnSpc>
              <a:spcBef>
                <a:spcPct val="0"/>
              </a:spcBef>
              <a:spcAft>
                <a:spcPct val="15000"/>
              </a:spcAft>
            </a:pPr>
            <a:r>
              <a:rPr lang="en-US" sz="1700" dirty="0">
                <a:solidFill>
                  <a:schemeClr val="tx2">
                    <a:alpha val="99000"/>
                  </a:schemeClr>
                </a:solidFill>
              </a:rPr>
              <a:t>Web Sockets</a:t>
            </a:r>
          </a:p>
          <a:p>
            <a:pPr marL="0" lvl="1" defTabSz="622300">
              <a:lnSpc>
                <a:spcPct val="90000"/>
              </a:lnSpc>
              <a:spcBef>
                <a:spcPct val="0"/>
              </a:spcBef>
              <a:spcAft>
                <a:spcPct val="15000"/>
              </a:spcAft>
            </a:pPr>
            <a:r>
              <a:rPr lang="en-US" sz="1700" dirty="0">
                <a:solidFill>
                  <a:schemeClr val="tx2">
                    <a:alpha val="99000"/>
                  </a:schemeClr>
                </a:solidFill>
              </a:rPr>
              <a:t>Web Workers</a:t>
            </a:r>
          </a:p>
        </p:txBody>
      </p:sp>
      <p:sp>
        <p:nvSpPr>
          <p:cNvPr id="6" name="Freeform 5"/>
          <p:cNvSpPr/>
          <p:nvPr/>
        </p:nvSpPr>
        <p:spPr>
          <a:xfrm>
            <a:off x="4869116" y="1141413"/>
            <a:ext cx="2450592" cy="554037"/>
          </a:xfrm>
          <a:custGeom>
            <a:avLst/>
            <a:gdLst>
              <a:gd name="connsiteX0" fmla="*/ 0 w 2475854"/>
              <a:gd name="connsiteY0" fmla="*/ 0 h 990341"/>
              <a:gd name="connsiteX1" fmla="*/ 2475854 w 2475854"/>
              <a:gd name="connsiteY1" fmla="*/ 0 h 990341"/>
              <a:gd name="connsiteX2" fmla="*/ 2475854 w 2475854"/>
              <a:gd name="connsiteY2" fmla="*/ 990341 h 990341"/>
              <a:gd name="connsiteX3" fmla="*/ 0 w 2475854"/>
              <a:gd name="connsiteY3" fmla="*/ 990341 h 990341"/>
              <a:gd name="connsiteX4" fmla="*/ 0 w 2475854"/>
              <a:gd name="connsiteY4" fmla="*/ 0 h 990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854" h="990341">
                <a:moveTo>
                  <a:pt x="0" y="0"/>
                </a:moveTo>
                <a:lnTo>
                  <a:pt x="2475854" y="0"/>
                </a:lnTo>
                <a:lnTo>
                  <a:pt x="2475854" y="990341"/>
                </a:lnTo>
                <a:lnTo>
                  <a:pt x="0" y="990341"/>
                </a:lnTo>
                <a:lnTo>
                  <a:pt x="0" y="0"/>
                </a:lnTo>
                <a:close/>
              </a:path>
            </a:pathLst>
          </a:custGeom>
          <a:solidFill>
            <a:schemeClr val="accent4"/>
          </a:solidFill>
          <a:ln>
            <a:noFill/>
          </a:ln>
        </p:spPr>
        <p:style>
          <a:lnRef idx="2">
            <a:schemeClr val="accent6">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algn="ctr" defTabSz="622300">
              <a:lnSpc>
                <a:spcPct val="90000"/>
              </a:lnSpc>
              <a:spcBef>
                <a:spcPct val="0"/>
              </a:spcBef>
              <a:spcAft>
                <a:spcPct val="35000"/>
              </a:spcAft>
            </a:pPr>
            <a:r>
              <a:rPr lang="en-US" sz="4000" dirty="0">
                <a:solidFill>
                  <a:schemeClr val="lt1">
                    <a:alpha val="99000"/>
                  </a:schemeClr>
                </a:solidFill>
              </a:rPr>
              <a:t>CSS3</a:t>
            </a:r>
          </a:p>
        </p:txBody>
      </p:sp>
      <p:sp>
        <p:nvSpPr>
          <p:cNvPr id="7" name="Freeform 6"/>
          <p:cNvSpPr/>
          <p:nvPr/>
        </p:nvSpPr>
        <p:spPr>
          <a:xfrm>
            <a:off x="4856485" y="1810512"/>
            <a:ext cx="2475854" cy="2944012"/>
          </a:xfrm>
          <a:custGeom>
            <a:avLst/>
            <a:gdLst>
              <a:gd name="connsiteX0" fmla="*/ 0 w 2475854"/>
              <a:gd name="connsiteY0" fmla="*/ 0 h 2944012"/>
              <a:gd name="connsiteX1" fmla="*/ 2475854 w 2475854"/>
              <a:gd name="connsiteY1" fmla="*/ 0 h 2944012"/>
              <a:gd name="connsiteX2" fmla="*/ 2475854 w 2475854"/>
              <a:gd name="connsiteY2" fmla="*/ 2944012 h 2944012"/>
              <a:gd name="connsiteX3" fmla="*/ 0 w 2475854"/>
              <a:gd name="connsiteY3" fmla="*/ 2944012 h 2944012"/>
              <a:gd name="connsiteX4" fmla="*/ 0 w 2475854"/>
              <a:gd name="connsiteY4" fmla="*/ 0 h 2944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854" h="2944012">
                <a:moveTo>
                  <a:pt x="0" y="0"/>
                </a:moveTo>
                <a:lnTo>
                  <a:pt x="2475854" y="0"/>
                </a:lnTo>
                <a:lnTo>
                  <a:pt x="2475854" y="2944012"/>
                </a:lnTo>
                <a:lnTo>
                  <a:pt x="0" y="2944012"/>
                </a:lnTo>
                <a:lnTo>
                  <a:pt x="0" y="0"/>
                </a:lnTo>
                <a:close/>
              </a:path>
            </a:pathLst>
          </a:custGeom>
          <a:no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0" lvl="1" defTabSz="622300">
              <a:lnSpc>
                <a:spcPct val="90000"/>
              </a:lnSpc>
              <a:spcBef>
                <a:spcPct val="0"/>
              </a:spcBef>
              <a:spcAft>
                <a:spcPct val="15000"/>
              </a:spcAft>
            </a:pPr>
            <a:r>
              <a:rPr lang="en-US" sz="1700">
                <a:solidFill>
                  <a:schemeClr val="tx2">
                    <a:alpha val="99000"/>
                  </a:schemeClr>
                </a:solidFill>
              </a:rPr>
              <a:t>3D Transforms</a:t>
            </a:r>
            <a:endParaRPr lang="en-US" sz="1700" dirty="0">
              <a:solidFill>
                <a:schemeClr val="tx2">
                  <a:alpha val="99000"/>
                </a:schemeClr>
              </a:solidFill>
            </a:endParaRPr>
          </a:p>
          <a:p>
            <a:pPr marL="0" lvl="1" defTabSz="622300">
              <a:lnSpc>
                <a:spcPct val="90000"/>
              </a:lnSpc>
              <a:spcBef>
                <a:spcPct val="0"/>
              </a:spcBef>
              <a:spcAft>
                <a:spcPct val="15000"/>
              </a:spcAft>
            </a:pPr>
            <a:r>
              <a:rPr lang="en-US" sz="1700" dirty="0">
                <a:solidFill>
                  <a:schemeClr val="tx2">
                    <a:alpha val="99000"/>
                  </a:schemeClr>
                </a:solidFill>
              </a:rPr>
              <a:t>Animations</a:t>
            </a:r>
          </a:p>
          <a:p>
            <a:pPr marL="0" lvl="1" defTabSz="622300">
              <a:lnSpc>
                <a:spcPct val="90000"/>
              </a:lnSpc>
              <a:spcBef>
                <a:spcPct val="0"/>
              </a:spcBef>
              <a:spcAft>
                <a:spcPct val="15000"/>
              </a:spcAft>
            </a:pPr>
            <a:r>
              <a:rPr lang="en-US" sz="1700" dirty="0">
                <a:solidFill>
                  <a:schemeClr val="tx2">
                    <a:alpha val="99000"/>
                  </a:schemeClr>
                </a:solidFill>
              </a:rPr>
              <a:t>Flexible Box</a:t>
            </a:r>
          </a:p>
          <a:p>
            <a:pPr marL="0" lvl="1" defTabSz="622300">
              <a:lnSpc>
                <a:spcPct val="90000"/>
              </a:lnSpc>
              <a:spcBef>
                <a:spcPct val="0"/>
              </a:spcBef>
              <a:spcAft>
                <a:spcPct val="15000"/>
              </a:spcAft>
            </a:pPr>
            <a:r>
              <a:rPr lang="en-US" sz="1700" dirty="0">
                <a:solidFill>
                  <a:schemeClr val="tx2">
                    <a:alpha val="99000"/>
                  </a:schemeClr>
                </a:solidFill>
              </a:rPr>
              <a:t>Floats</a:t>
            </a:r>
          </a:p>
          <a:p>
            <a:pPr marL="0" lvl="1" defTabSz="622300">
              <a:lnSpc>
                <a:spcPct val="90000"/>
              </a:lnSpc>
              <a:spcBef>
                <a:spcPct val="0"/>
              </a:spcBef>
              <a:spcAft>
                <a:spcPct val="15000"/>
              </a:spcAft>
            </a:pPr>
            <a:r>
              <a:rPr lang="en-US" sz="1700" dirty="0">
                <a:solidFill>
                  <a:schemeClr val="tx2">
                    <a:alpha val="99000"/>
                  </a:schemeClr>
                </a:solidFill>
              </a:rPr>
              <a:t>Gradient</a:t>
            </a:r>
          </a:p>
          <a:p>
            <a:pPr marL="0" lvl="1" defTabSz="622300">
              <a:lnSpc>
                <a:spcPct val="90000"/>
              </a:lnSpc>
              <a:spcBef>
                <a:spcPct val="0"/>
              </a:spcBef>
              <a:spcAft>
                <a:spcPct val="15000"/>
              </a:spcAft>
            </a:pPr>
            <a:r>
              <a:rPr lang="en-US" sz="1700" dirty="0">
                <a:solidFill>
                  <a:schemeClr val="tx2">
                    <a:alpha val="99000"/>
                  </a:schemeClr>
                </a:solidFill>
              </a:rPr>
              <a:t>Grid</a:t>
            </a:r>
          </a:p>
          <a:p>
            <a:pPr marL="0" lvl="1" defTabSz="622300">
              <a:lnSpc>
                <a:spcPct val="90000"/>
              </a:lnSpc>
              <a:spcBef>
                <a:spcPct val="0"/>
              </a:spcBef>
              <a:spcAft>
                <a:spcPct val="15000"/>
              </a:spcAft>
            </a:pPr>
            <a:r>
              <a:rPr lang="en-US" sz="1700" dirty="0">
                <a:solidFill>
                  <a:schemeClr val="tx2">
                    <a:alpha val="99000"/>
                  </a:schemeClr>
                </a:solidFill>
              </a:rPr>
              <a:t>Multi-Column</a:t>
            </a:r>
          </a:p>
          <a:p>
            <a:pPr marL="0" lvl="1" defTabSz="622300">
              <a:lnSpc>
                <a:spcPct val="90000"/>
              </a:lnSpc>
              <a:spcBef>
                <a:spcPct val="0"/>
              </a:spcBef>
              <a:spcAft>
                <a:spcPct val="15000"/>
              </a:spcAft>
            </a:pPr>
            <a:r>
              <a:rPr lang="en-US" sz="1700" dirty="0">
                <a:solidFill>
                  <a:schemeClr val="tx2">
                    <a:alpha val="99000"/>
                  </a:schemeClr>
                </a:solidFill>
              </a:rPr>
              <a:t>Region</a:t>
            </a:r>
          </a:p>
          <a:p>
            <a:pPr marL="0" lvl="1" defTabSz="622300">
              <a:lnSpc>
                <a:spcPct val="90000"/>
              </a:lnSpc>
              <a:spcBef>
                <a:spcPct val="0"/>
              </a:spcBef>
              <a:spcAft>
                <a:spcPct val="15000"/>
              </a:spcAft>
            </a:pPr>
            <a:r>
              <a:rPr lang="en-US" sz="1700" dirty="0">
                <a:solidFill>
                  <a:schemeClr val="tx2">
                    <a:alpha val="99000"/>
                  </a:schemeClr>
                </a:solidFill>
              </a:rPr>
              <a:t>SVG Filter Effects</a:t>
            </a:r>
          </a:p>
          <a:p>
            <a:pPr marL="0" lvl="1" defTabSz="622300">
              <a:lnSpc>
                <a:spcPct val="90000"/>
              </a:lnSpc>
              <a:spcBef>
                <a:spcPct val="0"/>
              </a:spcBef>
              <a:spcAft>
                <a:spcPct val="15000"/>
              </a:spcAft>
            </a:pPr>
            <a:r>
              <a:rPr lang="en-US" sz="1700" dirty="0">
                <a:solidFill>
                  <a:schemeClr val="tx2">
                    <a:alpha val="99000"/>
                  </a:schemeClr>
                </a:solidFill>
              </a:rPr>
              <a:t>Text Shadow</a:t>
            </a:r>
          </a:p>
          <a:p>
            <a:pPr marL="0" lvl="1" defTabSz="622300">
              <a:lnSpc>
                <a:spcPct val="90000"/>
              </a:lnSpc>
              <a:spcBef>
                <a:spcPct val="0"/>
              </a:spcBef>
              <a:spcAft>
                <a:spcPct val="15000"/>
              </a:spcAft>
            </a:pPr>
            <a:r>
              <a:rPr lang="en-US" sz="1700" dirty="0">
                <a:solidFill>
                  <a:schemeClr val="tx2">
                    <a:alpha val="99000"/>
                  </a:schemeClr>
                </a:solidFill>
              </a:rPr>
              <a:t>Transitions</a:t>
            </a:r>
          </a:p>
        </p:txBody>
      </p:sp>
      <p:sp>
        <p:nvSpPr>
          <p:cNvPr id="8" name="Freeform 7"/>
          <p:cNvSpPr/>
          <p:nvPr/>
        </p:nvSpPr>
        <p:spPr>
          <a:xfrm>
            <a:off x="7772181" y="1141413"/>
            <a:ext cx="2450592" cy="554037"/>
          </a:xfrm>
          <a:custGeom>
            <a:avLst/>
            <a:gdLst>
              <a:gd name="connsiteX0" fmla="*/ 0 w 2475854"/>
              <a:gd name="connsiteY0" fmla="*/ 0 h 990341"/>
              <a:gd name="connsiteX1" fmla="*/ 2475854 w 2475854"/>
              <a:gd name="connsiteY1" fmla="*/ 0 h 990341"/>
              <a:gd name="connsiteX2" fmla="*/ 2475854 w 2475854"/>
              <a:gd name="connsiteY2" fmla="*/ 990341 h 990341"/>
              <a:gd name="connsiteX3" fmla="*/ 0 w 2475854"/>
              <a:gd name="connsiteY3" fmla="*/ 990341 h 990341"/>
              <a:gd name="connsiteX4" fmla="*/ 0 w 2475854"/>
              <a:gd name="connsiteY4" fmla="*/ 0 h 990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854" h="990341">
                <a:moveTo>
                  <a:pt x="0" y="0"/>
                </a:moveTo>
                <a:lnTo>
                  <a:pt x="2475854" y="0"/>
                </a:lnTo>
                <a:lnTo>
                  <a:pt x="2475854" y="990341"/>
                </a:lnTo>
                <a:lnTo>
                  <a:pt x="0" y="990341"/>
                </a:lnTo>
                <a:lnTo>
                  <a:pt x="0" y="0"/>
                </a:lnTo>
                <a:close/>
              </a:path>
            </a:pathLst>
          </a:custGeom>
          <a:solidFill>
            <a:schemeClr val="accent4"/>
          </a:solidFill>
          <a:ln>
            <a:noFill/>
          </a:ln>
        </p:spPr>
        <p:style>
          <a:lnRef idx="2">
            <a:schemeClr val="accent6">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spcFirstLastPara="0" vert="horz" wrap="square" lIns="99568" tIns="56896" rIns="99568" bIns="56896" numCol="1" spcCol="1270" anchor="ctr" anchorCtr="0">
            <a:noAutofit/>
          </a:bodyPr>
          <a:lstStyle/>
          <a:p>
            <a:pPr algn="ctr" defTabSz="622300">
              <a:lnSpc>
                <a:spcPct val="90000"/>
              </a:lnSpc>
              <a:spcBef>
                <a:spcPct val="0"/>
              </a:spcBef>
              <a:spcAft>
                <a:spcPct val="35000"/>
              </a:spcAft>
            </a:pPr>
            <a:r>
              <a:rPr lang="en-US" sz="4000" dirty="0">
                <a:solidFill>
                  <a:schemeClr val="lt1">
                    <a:alpha val="99000"/>
                  </a:schemeClr>
                </a:solidFill>
              </a:rPr>
              <a:t>Others</a:t>
            </a:r>
          </a:p>
        </p:txBody>
      </p:sp>
      <p:sp>
        <p:nvSpPr>
          <p:cNvPr id="10" name="Freeform 9"/>
          <p:cNvSpPr/>
          <p:nvPr/>
        </p:nvSpPr>
        <p:spPr>
          <a:xfrm>
            <a:off x="7759550" y="1810512"/>
            <a:ext cx="2475854" cy="2944012"/>
          </a:xfrm>
          <a:custGeom>
            <a:avLst/>
            <a:gdLst>
              <a:gd name="connsiteX0" fmla="*/ 0 w 2475854"/>
              <a:gd name="connsiteY0" fmla="*/ 0 h 2944012"/>
              <a:gd name="connsiteX1" fmla="*/ 2475854 w 2475854"/>
              <a:gd name="connsiteY1" fmla="*/ 0 h 2944012"/>
              <a:gd name="connsiteX2" fmla="*/ 2475854 w 2475854"/>
              <a:gd name="connsiteY2" fmla="*/ 2944012 h 2944012"/>
              <a:gd name="connsiteX3" fmla="*/ 0 w 2475854"/>
              <a:gd name="connsiteY3" fmla="*/ 2944012 h 2944012"/>
              <a:gd name="connsiteX4" fmla="*/ 0 w 2475854"/>
              <a:gd name="connsiteY4" fmla="*/ 0 h 2944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854" h="2944012">
                <a:moveTo>
                  <a:pt x="0" y="0"/>
                </a:moveTo>
                <a:lnTo>
                  <a:pt x="2475854" y="0"/>
                </a:lnTo>
                <a:lnTo>
                  <a:pt x="2475854" y="2944012"/>
                </a:lnTo>
                <a:lnTo>
                  <a:pt x="0" y="2944012"/>
                </a:lnTo>
                <a:lnTo>
                  <a:pt x="0" y="0"/>
                </a:lnTo>
                <a:close/>
              </a:path>
            </a:pathLst>
          </a:custGeom>
          <a:noFill/>
          <a:ln>
            <a:noFill/>
          </a:ln>
        </p:spPr>
        <p:style>
          <a:lnRef idx="2">
            <a:schemeClr val="accent6">
              <a:alpha val="90000"/>
              <a:tint val="40000"/>
              <a:hueOff val="0"/>
              <a:satOff val="0"/>
              <a:lumOff val="0"/>
              <a:alphaOff val="0"/>
            </a:schemeClr>
          </a:lnRef>
          <a:fillRef idx="1">
            <a:schemeClr val="accent6">
              <a:alpha val="90000"/>
              <a:tint val="40000"/>
              <a:hueOff val="0"/>
              <a:satOff val="0"/>
              <a:lumOff val="0"/>
              <a:alphaOff val="0"/>
            </a:schemeClr>
          </a:fillRef>
          <a:effectRef idx="0">
            <a:schemeClr val="accent6">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0" lvl="1" defTabSz="622300">
              <a:lnSpc>
                <a:spcPct val="90000"/>
              </a:lnSpc>
              <a:spcBef>
                <a:spcPct val="0"/>
              </a:spcBef>
              <a:spcAft>
                <a:spcPct val="15000"/>
              </a:spcAft>
            </a:pPr>
            <a:r>
              <a:rPr lang="en-US" sz="1700">
                <a:solidFill>
                  <a:schemeClr val="tx2">
                    <a:alpha val="99000"/>
                  </a:schemeClr>
                </a:solidFill>
              </a:rPr>
              <a:t>Advanced Hit Testing APIs</a:t>
            </a:r>
            <a:endParaRPr lang="en-US" sz="1700" dirty="0">
              <a:solidFill>
                <a:schemeClr val="tx2">
                  <a:alpha val="99000"/>
                </a:schemeClr>
              </a:solidFill>
            </a:endParaRPr>
          </a:p>
          <a:p>
            <a:pPr marL="0" lvl="1" defTabSz="622300">
              <a:lnSpc>
                <a:spcPct val="90000"/>
              </a:lnSpc>
              <a:spcBef>
                <a:spcPct val="0"/>
              </a:spcBef>
              <a:spcAft>
                <a:spcPct val="15000"/>
              </a:spcAft>
            </a:pPr>
            <a:r>
              <a:rPr lang="en-US" sz="1700" dirty="0">
                <a:solidFill>
                  <a:schemeClr val="tx2">
                    <a:alpha val="99000"/>
                  </a:schemeClr>
                </a:solidFill>
              </a:rPr>
              <a:t>Async</a:t>
            </a:r>
          </a:p>
          <a:p>
            <a:pPr marL="0" lvl="1" defTabSz="622300">
              <a:lnSpc>
                <a:spcPct val="90000"/>
              </a:lnSpc>
              <a:spcBef>
                <a:spcPct val="0"/>
              </a:spcBef>
              <a:spcAft>
                <a:spcPct val="15000"/>
              </a:spcAft>
            </a:pPr>
            <a:r>
              <a:rPr lang="en-US" sz="1700" dirty="0">
                <a:solidFill>
                  <a:schemeClr val="tx2">
                    <a:alpha val="99000"/>
                  </a:schemeClr>
                </a:solidFill>
              </a:rPr>
              <a:t>Media Queries Listeners</a:t>
            </a:r>
          </a:p>
          <a:p>
            <a:pPr marL="0" lvl="1" defTabSz="622300">
              <a:lnSpc>
                <a:spcPct val="90000"/>
              </a:lnSpc>
              <a:spcBef>
                <a:spcPct val="0"/>
              </a:spcBef>
              <a:spcAft>
                <a:spcPct val="15000"/>
              </a:spcAft>
            </a:pPr>
            <a:r>
              <a:rPr lang="en-US" sz="1700" dirty="0">
                <a:solidFill>
                  <a:schemeClr val="tx2">
                    <a:alpha val="99000"/>
                  </a:schemeClr>
                </a:solidFill>
              </a:rPr>
              <a:t>Web Performance APIs</a:t>
            </a:r>
          </a:p>
        </p:txBody>
      </p:sp>
      <p:cxnSp>
        <p:nvCxnSpPr>
          <p:cNvPr id="11" name="Straight Connector 10"/>
          <p:cNvCxnSpPr/>
          <p:nvPr/>
        </p:nvCxnSpPr>
        <p:spPr>
          <a:xfrm>
            <a:off x="4624565" y="1141412"/>
            <a:ext cx="0" cy="4706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7539870" y="1141414"/>
            <a:ext cx="0" cy="4706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bwMode="auto">
          <a:xfrm>
            <a:off x="1956191" y="5613142"/>
            <a:ext cx="8279213" cy="627321"/>
          </a:xfrm>
          <a:prstGeom prst="rect">
            <a:avLst/>
          </a:prstGeom>
          <a:solidFill>
            <a:schemeClr val="tx2"/>
          </a:solidFill>
          <a:ln>
            <a:noFill/>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40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64223132"/>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09971869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3587"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5" name="Title 4"/>
          <p:cNvSpPr>
            <a:spLocks noGrp="1"/>
          </p:cNvSpPr>
          <p:nvPr>
            <p:ph type="title"/>
          </p:nvPr>
        </p:nvSpPr>
        <p:spPr/>
        <p:txBody>
          <a:bodyPr/>
          <a:lstStyle/>
          <a:p>
            <a:r>
              <a:rPr lang="en-US" dirty="0" smtClean="0"/>
              <a:t>html5labs.com</a:t>
            </a:r>
            <a:endParaRPr lang="en-US" dirty="0"/>
          </a:p>
        </p:txBody>
      </p:sp>
      <p:sp>
        <p:nvSpPr>
          <p:cNvPr id="3" name="Text Placeholder 2"/>
          <p:cNvSpPr>
            <a:spLocks noGrp="1"/>
          </p:cNvSpPr>
          <p:nvPr>
            <p:ph type="body" sz="quarter" idx="10"/>
            <p:custDataLst>
              <p:tags r:id="rId3"/>
            </p:custDataLst>
          </p:nvPr>
        </p:nvSpPr>
        <p:spPr>
          <a:xfrm>
            <a:off x="519112" y="1141413"/>
            <a:ext cx="11149013" cy="1040285"/>
          </a:xfrm>
        </p:spPr>
        <p:txBody>
          <a:bodyPr/>
          <a:lstStyle/>
          <a:p>
            <a:pPr>
              <a:spcAft>
                <a:spcPts val="1200"/>
              </a:spcAft>
            </a:pPr>
            <a:r>
              <a:rPr lang="en-US" sz="3200" dirty="0" smtClean="0">
                <a:ln w="3175">
                  <a:noFill/>
                </a:ln>
                <a:solidFill>
                  <a:schemeClr val="accent2">
                    <a:alpha val="99000"/>
                  </a:schemeClr>
                </a:solidFill>
                <a:cs typeface="Arial" charset="0"/>
              </a:rPr>
              <a:t>HTML5 </a:t>
            </a:r>
            <a:r>
              <a:rPr lang="en-US" sz="3200" dirty="0" err="1" smtClean="0">
                <a:ln w="3175">
                  <a:noFill/>
                </a:ln>
                <a:solidFill>
                  <a:schemeClr val="accent2">
                    <a:alpha val="99000"/>
                  </a:schemeClr>
                </a:solidFill>
                <a:cs typeface="Arial" charset="0"/>
              </a:rPr>
              <a:t>IndexedDB</a:t>
            </a:r>
            <a:r>
              <a:rPr lang="en-US" sz="3200" dirty="0" smtClean="0">
                <a:ln w="3175">
                  <a:noFill/>
                </a:ln>
                <a:solidFill>
                  <a:schemeClr val="accent2">
                    <a:alpha val="99000"/>
                  </a:schemeClr>
                </a:solidFill>
                <a:cs typeface="Arial" charset="0"/>
              </a:rPr>
              <a:t>, Web Sockets, File API, and Media Capture API </a:t>
            </a:r>
            <a:endParaRPr lang="en-US" sz="2400" dirty="0" smtClean="0">
              <a:solidFill>
                <a:schemeClr val="accent2">
                  <a:alpha val="99000"/>
                </a:schemeClr>
              </a:solidFill>
              <a:latin typeface="+mn-lt"/>
            </a:endParaRPr>
          </a:p>
          <a:p>
            <a:pPr>
              <a:spcAft>
                <a:spcPts val="1200"/>
              </a:spcAft>
            </a:pPr>
            <a:endParaRPr lang="en-US" sz="3200" dirty="0">
              <a:solidFill>
                <a:schemeClr val="accent2">
                  <a:alpha val="99000"/>
                </a:schemeClr>
              </a:solidFill>
              <a:latin typeface="+mn-lt"/>
            </a:endParaRPr>
          </a:p>
        </p:txBody>
      </p:sp>
      <p:pic>
        <p:nvPicPr>
          <p:cNvPr id="63492"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96440" y="1695450"/>
            <a:ext cx="5795944" cy="5034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10253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735931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881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HTML5 Deep Dive</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066111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26"/>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KrD95805lkyLQO9pM3_REQ"/>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KrD95805lkyLQO9pM3_RE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KrD95805lkyLQO9pM3_RE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potS1hKZWk2IA3lF7vlk2g"/>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z8wvpVT650CuEZCub0M4QQ"/>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KrD95805lkyLQO9pM3_RE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ICN56qPz10CfXV3IpsPTMw"/>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GQ_H_yrL2EKxjmKKLG8JLw"/>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RKUstBeC70WBazl73kpDYg"/>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lvvZcr7qZkCg6AjtV7.Yhg"/>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74_SR.On6E2qZo3yDhnAA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XRmmtj9Uk0K6GWGBb7RAuA"/>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XRmmtj9Uk0K6GWGBb7RAuA"/>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ynU8WQDMZkeEmlMRuDGij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6nKz.PWryUeu7CaDkJE7h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XRmmtj9Uk0K6GWGBb7RAuA"/>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KeywordTaxHTField xmlns="230e9df3-be65-4c73-a93b-d1236ebd677e">
      <Terms xmlns="http://schemas.microsoft.com/office/infopath/2007/PartnerControls"/>
    </TaxKeywordTaxHTField>
    <TaxCatchAll xmlns="230e9df3-be65-4c73-a93b-d1236ebd677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A05B43BE68FE54B90DD26FDFB72BB05" ma:contentTypeVersion="0" ma:contentTypeDescription="Create a new document." ma:contentTypeScope="" ma:versionID="6df1bece345c1749bd9b91e82fa4a03a">
  <xsd:schema xmlns:xsd="http://www.w3.org/2001/XMLSchema" xmlns:xs="http://www.w3.org/2001/XMLSchema" xmlns:p="http://schemas.microsoft.com/office/2006/metadata/properties" xmlns:ns2="230e9df3-be65-4c73-a93b-d1236ebd677e" targetNamespace="http://schemas.microsoft.com/office/2006/metadata/properties" ma:root="true" ma:fieldsID="e317b0b832c9845d3aae3abd1bb0954e" ns2:_="">
    <xsd:import namespace="230e9df3-be65-4c73-a93b-d1236ebd677e"/>
    <xsd:element name="properties">
      <xsd:complexType>
        <xsd:sequence>
          <xsd:element name="documentManagement">
            <xsd:complexType>
              <xsd:all>
                <xsd:element ref="ns2:TaxKeywordTaxHTField" minOccurs="0"/>
                <xsd:element ref="ns2:TaxCatchAll" minOccurs="0"/>
                <xsd:element ref="ns2: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9" nillable="true" ma:displayName="Taxonomy Catch All Column" ma:hidden="true" ma:list="{24ccdd3d-8ee2-4326-a025-466a9d1bc8a2}" ma:internalName="TaxCatchAll" ma:showField="CatchAllData" ma:web="a6005bf8-687e-4195-b520-3fb25bf0cb8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ccdd3d-8ee2-4326-a025-466a9d1bc8a2}" ma:internalName="TaxCatchAllLabel" ma:readOnly="true" ma:showField="CatchAllDataLabel" ma:web="a6005bf8-687e-4195-b520-3fb25bf0cb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B2F97D-0457-4986-9734-D03EB073C5EA}">
  <ds:schemaRefs>
    <ds:schemaRef ds:uri="http://www.w3.org/XML/1998/namespace"/>
    <ds:schemaRef ds:uri="http://schemas.openxmlformats.org/package/2006/metadata/core-properties"/>
    <ds:schemaRef ds:uri="http://purl.org/dc/elements/1.1/"/>
    <ds:schemaRef ds:uri="230e9df3-be65-4c73-a93b-d1236ebd677e"/>
    <ds:schemaRef ds:uri="http://schemas.microsoft.com/office/2006/documentManagement/types"/>
    <ds:schemaRef ds:uri="http://purl.org/dc/terms/"/>
    <ds:schemaRef ds:uri="http://schemas.microsoft.com/office/2006/metadata/properties"/>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8F590144-748D-417B-8B69-088F107B0F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882D8D6-9D38-4159-A398-AAC3689D3D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3767</TotalTime>
  <Words>3301</Words>
  <Application>Microsoft Office PowerPoint</Application>
  <PresentationFormat>Custom</PresentationFormat>
  <Paragraphs>680</Paragraphs>
  <Slides>65</Slides>
  <Notes>38</Notes>
  <HiddenSlides>0</HiddenSlides>
  <MMClips>0</MMClips>
  <ScaleCrop>false</ScaleCrop>
  <HeadingPairs>
    <vt:vector size="8" baseType="variant">
      <vt:variant>
        <vt:lpstr>Fonts Used</vt:lpstr>
      </vt:variant>
      <vt:variant>
        <vt:i4>11</vt:i4>
      </vt:variant>
      <vt:variant>
        <vt:lpstr>Theme</vt:lpstr>
      </vt:variant>
      <vt:variant>
        <vt:i4>2</vt:i4>
      </vt:variant>
      <vt:variant>
        <vt:lpstr>Embedded OLE Servers</vt:lpstr>
      </vt:variant>
      <vt:variant>
        <vt:i4>1</vt:i4>
      </vt:variant>
      <vt:variant>
        <vt:lpstr>Slide Titles</vt:lpstr>
      </vt:variant>
      <vt:variant>
        <vt:i4>65</vt:i4>
      </vt:variant>
    </vt:vector>
  </HeadingPairs>
  <TitlesOfParts>
    <vt:vector size="79" baseType="lpstr">
      <vt:lpstr>Arial</vt:lpstr>
      <vt:lpstr>Helvetica</vt:lpstr>
      <vt:lpstr>Consolas</vt:lpstr>
      <vt:lpstr>Lucida Grande</vt:lpstr>
      <vt:lpstr>Segoe Light</vt:lpstr>
      <vt:lpstr>Gill Sans</vt:lpstr>
      <vt:lpstr>ヒラギノ角ゴ ProN W3</vt:lpstr>
      <vt:lpstr>ヒラギノ角ゴ ProN W6</vt:lpstr>
      <vt:lpstr>Courier New Bold</vt:lpstr>
      <vt:lpstr>Segoe UI Light</vt:lpstr>
      <vt:lpstr>Segoe UI</vt:lpstr>
      <vt:lpstr>MS1444_Windows Azure Template 16x9_r08b</vt:lpstr>
      <vt:lpstr>White with Consolas font for code slides</vt:lpstr>
      <vt:lpstr>think-cell Slide</vt:lpstr>
      <vt:lpstr>WebCamps Online</vt:lpstr>
      <vt:lpstr>Creating Rich  HTML 5 Experiences</vt:lpstr>
      <vt:lpstr>Agenda </vt:lpstr>
      <vt:lpstr>What is HTML5?</vt:lpstr>
      <vt:lpstr>PowerPoint Presentation</vt:lpstr>
      <vt:lpstr>HTML5 in IE9</vt:lpstr>
      <vt:lpstr>HTML5 in IE10</vt:lpstr>
      <vt:lpstr>html5labs.com</vt:lpstr>
      <vt:lpstr>PowerPoint Presentation</vt:lpstr>
      <vt:lpstr>Map of HTML5</vt:lpstr>
      <vt:lpstr>New HTML5 Markup Elements</vt:lpstr>
      <vt:lpstr>Canvas</vt:lpstr>
      <vt:lpstr>HTML 5 &lt;video&gt;</vt:lpstr>
      <vt:lpstr>HTML 5 &lt;video&gt; Attributes</vt:lpstr>
      <vt:lpstr>Multiple HTML 5 &lt;video&gt; Sources?</vt:lpstr>
      <vt:lpstr>HTML 5 &lt;audio&gt;</vt:lpstr>
      <vt:lpstr>HTML5</vt:lpstr>
      <vt:lpstr>Scalable Vector Graphics (SVG)</vt:lpstr>
      <vt:lpstr>SVG Code Example</vt:lpstr>
      <vt:lpstr>SVG</vt:lpstr>
      <vt:lpstr>Creating SVG Shapes</vt:lpstr>
      <vt:lpstr>SVG</vt:lpstr>
      <vt:lpstr>CSS3 Fonts &amp; @font-face</vt:lpstr>
      <vt:lpstr>CSS3 Media Queries</vt:lpstr>
      <vt:lpstr>CSS3 Colors</vt:lpstr>
      <vt:lpstr>CSS3 Borders</vt:lpstr>
      <vt:lpstr>CSS3 Vendor Prefix Support</vt:lpstr>
      <vt:lpstr>CSS3 Demo</vt:lpstr>
      <vt:lpstr>PowerPoint Presentation</vt:lpstr>
      <vt:lpstr>Who Uses jQuery?</vt:lpstr>
      <vt:lpstr>jQuery – why so popular?</vt:lpstr>
      <vt:lpstr>jQuery Community</vt:lpstr>
      <vt:lpstr>jQuery Fundamentals</vt:lpstr>
      <vt:lpstr>Functional Syntax</vt:lpstr>
      <vt:lpstr>DOM Manipulation</vt:lpstr>
      <vt:lpstr>Chaining with jQuery</vt:lpstr>
      <vt:lpstr>jQuery Fundamentals</vt:lpstr>
      <vt:lpstr>jQuery Fundamentals</vt:lpstr>
      <vt:lpstr>How to start with jQuery</vt:lpstr>
      <vt:lpstr>DOM Manipulation</vt:lpstr>
      <vt:lpstr>Removing Elements</vt:lpstr>
      <vt:lpstr>jQuery Events</vt:lpstr>
      <vt:lpstr>jQuery Events</vt:lpstr>
      <vt:lpstr>jQuery &amp; Chaining</vt:lpstr>
      <vt:lpstr>jQuery Stack Architecture</vt:lpstr>
      <vt:lpstr>jQuery &amp; Chaining</vt:lpstr>
      <vt:lpstr>Chain Breakers</vt:lpstr>
      <vt:lpstr>jQuery Fundamentals</vt:lpstr>
      <vt:lpstr>jQuery Ajax</vt:lpstr>
      <vt:lpstr>jQuery Ajax - $.load()</vt:lpstr>
      <vt:lpstr>jQuery Ajax - $.getJSON()</vt:lpstr>
      <vt:lpstr>AJAX with jQuery</vt:lpstr>
      <vt:lpstr>jQueryUI</vt:lpstr>
      <vt:lpstr>jQueryUI</vt:lpstr>
      <vt:lpstr>jQueryUI</vt:lpstr>
      <vt:lpstr>PowerPoint Presentation</vt:lpstr>
      <vt:lpstr>Knockout.js</vt:lpstr>
      <vt:lpstr>PowerPoint Presentation</vt:lpstr>
      <vt:lpstr>SignalR</vt:lpstr>
      <vt:lpstr>PowerPoint Presentation</vt:lpstr>
      <vt:lpstr>OWIN</vt:lpstr>
      <vt:lpstr>What We Learned</vt:lpstr>
      <vt:lpstr>For More Information</vt:lpstr>
      <vt:lpstr>Resources</vt:lpstr>
      <vt:lpstr>PowerPoint Presentation</vt:lpstr>
    </vt:vector>
  </TitlesOfParts>
  <Company>Artitudes Design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Artitudes Design</dc:creator>
  <cp:lastModifiedBy>Brady Gaster</cp:lastModifiedBy>
  <cp:revision>371</cp:revision>
  <cp:lastPrinted>2011-10-11T14:25:22Z</cp:lastPrinted>
  <dcterms:created xsi:type="dcterms:W3CDTF">2011-03-29T16:07:22Z</dcterms:created>
  <dcterms:modified xsi:type="dcterms:W3CDTF">2012-04-25T07:50:21Z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ies>
</file>

<file path=docProps/thumbnail.jpeg>
</file>